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</p:sldIdLst>
  <p:sldSz cy="6858000" cx="12192000"/>
  <p:notesSz cx="6858000" cy="9144000"/>
  <p:embeddedFontLst>
    <p:embeddedFont>
      <p:font typeface="Playfair Display"/>
      <p:regular r:id="rId20"/>
      <p:bold r:id="rId21"/>
      <p:italic r:id="rId22"/>
      <p:boldItalic r:id="rId23"/>
    </p:embeddedFont>
    <p:embeddedFont>
      <p:font typeface="Urbanist Light"/>
      <p:regular r:id="rId24"/>
      <p:bold r:id="rId25"/>
      <p:italic r:id="rId26"/>
      <p:boldItalic r:id="rId27"/>
    </p:embeddedFont>
    <p:embeddedFont>
      <p:font typeface="Urbanist"/>
      <p:regular r:id="rId28"/>
      <p:bold r:id="rId29"/>
      <p:italic r:id="rId30"/>
      <p:boldItalic r:id="rId31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8D1515D5-5837-4663-AAC6-FA70DD63AA00}">
  <a:tblStyle styleId="{8D1515D5-5837-4663-AAC6-FA70DD63AA00}" styleName="Table_0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rgbClr val="E8ECF4"/>
          </a:solidFill>
        </a:fill>
      </a:tcStyle>
    </a:wholeTbl>
    <a:band1H>
      <a:tcTxStyle/>
      <a:tcStyle>
        <a:fill>
          <a:solidFill>
            <a:srgbClr val="CFD7E7"/>
          </a:solidFill>
        </a:fill>
      </a:tcStyle>
    </a:band1H>
    <a:band2H>
      <a:tcTxStyle/>
    </a:band2H>
    <a:band1V>
      <a:tcTxStyle/>
      <a:tcStyle>
        <a:fill>
          <a:solidFill>
            <a:srgbClr val="CFD7E7"/>
          </a:solidFill>
        </a:fill>
      </a:tcStyle>
    </a:band1V>
    <a:band2V>
      <a:tcTxStyle/>
    </a:band2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accent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</a:tcBdr>
        <a:fill>
          <a:solidFill>
            <a:schemeClr val="accent1"/>
          </a:solidFill>
        </a:fill>
      </a:tcStyle>
    </a:lastRow>
    <a:seCell>
      <a:tcTxStyle/>
    </a:seCell>
    <a:swCell>
      <a:tcTxStyle/>
    </a:swCell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</a:tcBdr>
        <a:fill>
          <a:solidFill>
            <a:schemeClr val="accent1"/>
          </a:solidFill>
        </a:fill>
      </a:tcStyle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PlayfairDisplay-regular.fntdata"/><Relationship Id="rId22" Type="http://schemas.openxmlformats.org/officeDocument/2006/relationships/font" Target="fonts/PlayfairDisplay-italic.fntdata"/><Relationship Id="rId21" Type="http://schemas.openxmlformats.org/officeDocument/2006/relationships/font" Target="fonts/PlayfairDisplay-bold.fntdata"/><Relationship Id="rId24" Type="http://schemas.openxmlformats.org/officeDocument/2006/relationships/font" Target="fonts/UrbanistLight-regular.fntdata"/><Relationship Id="rId23" Type="http://schemas.openxmlformats.org/officeDocument/2006/relationships/font" Target="fonts/PlayfairDisplay-boldItalic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3.xml"/><Relationship Id="rId26" Type="http://schemas.openxmlformats.org/officeDocument/2006/relationships/font" Target="fonts/UrbanistLight-italic.fntdata"/><Relationship Id="rId25" Type="http://schemas.openxmlformats.org/officeDocument/2006/relationships/font" Target="fonts/UrbanistLight-bold.fntdata"/><Relationship Id="rId28" Type="http://schemas.openxmlformats.org/officeDocument/2006/relationships/font" Target="fonts/Urbanist-regular.fntdata"/><Relationship Id="rId27" Type="http://schemas.openxmlformats.org/officeDocument/2006/relationships/font" Target="fonts/UrbanistLight-boldItalic.fntdata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29" Type="http://schemas.openxmlformats.org/officeDocument/2006/relationships/font" Target="fonts/Urbanist-bold.fntdata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31" Type="http://schemas.openxmlformats.org/officeDocument/2006/relationships/font" Target="fonts/Urbanist-boldItalic.fntdata"/><Relationship Id="rId30" Type="http://schemas.openxmlformats.org/officeDocument/2006/relationships/font" Target="fonts/Urbanist-italic.fntdata"/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17" Type="http://schemas.openxmlformats.org/officeDocument/2006/relationships/slide" Target="slides/slide11.xml"/><Relationship Id="rId16" Type="http://schemas.openxmlformats.org/officeDocument/2006/relationships/slide" Target="slides/slide10.xml"/><Relationship Id="rId19" Type="http://schemas.openxmlformats.org/officeDocument/2006/relationships/slide" Target="slides/slide13.xml"/><Relationship Id="rId18" Type="http://schemas.openxmlformats.org/officeDocument/2006/relationships/slide" Target="slides/slide1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Google Shape;222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3" name="Google Shape;223;p1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9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Google Shape;230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1" name="Google Shape;231;p1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0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Google Shape;241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2" name="Google Shape;242;p1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4" name="Shape 2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Google Shape;255;p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6" name="Google Shape;256;p1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1" name="Google Shape;91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" name="Google Shape;99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3" name="Google Shape;113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1" name="Google Shape;131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6" name="Google Shape;146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5" name="Google Shape;165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6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8" name="Google Shape;178;p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0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2" name="Google Shape;202;p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" name="Google Shape;14;p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1"/>
          <p:cNvSpPr txBox="1"/>
          <p:nvPr>
            <p:ph idx="1" type="body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/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2"/>
          <p:cNvSpPr txBox="1"/>
          <p:nvPr>
            <p:ph idx="1" type="body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3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8" name="Google Shape;18;p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4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4" name="Google Shape;24;p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b="1" sz="4000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5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0" name="Google Shape;30;p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6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6" name="Google Shape;36;p6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7" name="Google Shape;37;p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7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3" name="Google Shape;43;p7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4" name="Google Shape;44;p7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5" name="Google Shape;45;p7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6" name="Google Shape;46;p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9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indent="-355600" lvl="5" marL="2743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9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58" name="Google Shape;58;p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0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0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5" name="Google Shape;65;p1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5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5.png"/><Relationship Id="rId4" Type="http://schemas.openxmlformats.org/officeDocument/2006/relationships/image" Target="../media/image17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5.png"/><Relationship Id="rId4" Type="http://schemas.openxmlformats.org/officeDocument/2006/relationships/image" Target="../media/image14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5.png"/><Relationship Id="rId4" Type="http://schemas.openxmlformats.org/officeDocument/2006/relationships/image" Target="../media/image10.png"/><Relationship Id="rId5" Type="http://schemas.openxmlformats.org/officeDocument/2006/relationships/image" Target="../media/image19.png"/><Relationship Id="rId6" Type="http://schemas.openxmlformats.org/officeDocument/2006/relationships/image" Target="../media/image18.pn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5.png"/><Relationship Id="rId4" Type="http://schemas.openxmlformats.org/officeDocument/2006/relationships/image" Target="../media/image11.png"/><Relationship Id="rId5" Type="http://schemas.openxmlformats.org/officeDocument/2006/relationships/image" Target="../media/image12.png"/><Relationship Id="rId6" Type="http://schemas.openxmlformats.org/officeDocument/2006/relationships/image" Target="../media/image15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5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5.png"/><Relationship Id="rId4" Type="http://schemas.openxmlformats.org/officeDocument/2006/relationships/image" Target="../media/image1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5.png"/><Relationship Id="rId4" Type="http://schemas.openxmlformats.org/officeDocument/2006/relationships/image" Target="../media/image8.png"/><Relationship Id="rId5" Type="http://schemas.openxmlformats.org/officeDocument/2006/relationships/image" Target="../media/image7.png"/><Relationship Id="rId6" Type="http://schemas.openxmlformats.org/officeDocument/2006/relationships/image" Target="../media/image20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5.png"/><Relationship Id="rId4" Type="http://schemas.openxmlformats.org/officeDocument/2006/relationships/image" Target="../media/image2.png"/><Relationship Id="rId5" Type="http://schemas.openxmlformats.org/officeDocument/2006/relationships/image" Target="../media/image4.png"/><Relationship Id="rId6" Type="http://schemas.openxmlformats.org/officeDocument/2006/relationships/image" Target="../media/image16.png"/><Relationship Id="rId7" Type="http://schemas.openxmlformats.org/officeDocument/2006/relationships/image" Target="../media/image6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5.png"/><Relationship Id="rId4" Type="http://schemas.openxmlformats.org/officeDocument/2006/relationships/image" Target="../media/image3.png"/><Relationship Id="rId5" Type="http://schemas.openxmlformats.org/officeDocument/2006/relationships/image" Target="../media/image13.png"/><Relationship Id="rId6" Type="http://schemas.openxmlformats.org/officeDocument/2006/relationships/image" Target="../media/image9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5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5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0000"/>
        </a:solidFill>
      </p:bgPr>
    </p:bg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image.png" id="84" name="Google Shape;84;p1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85" name="Google Shape;85;p13"/>
          <p:cNvSpPr txBox="1"/>
          <p:nvPr/>
        </p:nvSpPr>
        <p:spPr>
          <a:xfrm>
            <a:off x="4410789" y="1700212"/>
            <a:ext cx="3370421" cy="10477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8250" u="none" cap="none" strike="noStrike">
                <a:solidFill>
                  <a:srgbClr val="FBBF24"/>
                </a:solidFill>
                <a:latin typeface="Playfair Display"/>
                <a:ea typeface="Playfair Display"/>
                <a:cs typeface="Playfair Display"/>
                <a:sym typeface="Playfair Display"/>
              </a:rPr>
              <a:t>VITOX</a:t>
            </a:r>
            <a:endParaRPr/>
          </a:p>
        </p:txBody>
      </p:sp>
      <p:sp>
        <p:nvSpPr>
          <p:cNvPr id="86" name="Google Shape;86;p13"/>
          <p:cNvSpPr/>
          <p:nvPr/>
        </p:nvSpPr>
        <p:spPr>
          <a:xfrm>
            <a:off x="5524500" y="3033712"/>
            <a:ext cx="1143000" cy="38100"/>
          </a:xfrm>
          <a:prstGeom prst="rect">
            <a:avLst/>
          </a:prstGeom>
          <a:solidFill>
            <a:srgbClr val="FBBF2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Google Shape;87;p13"/>
          <p:cNvSpPr txBox="1"/>
          <p:nvPr/>
        </p:nvSpPr>
        <p:spPr>
          <a:xfrm>
            <a:off x="3209925" y="3548062"/>
            <a:ext cx="5772150" cy="3714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950" u="none" cap="none" strike="noStrike">
                <a:solidFill>
                  <a:srgbClr val="94A3B8"/>
                </a:solidFill>
                <a:latin typeface="Urbanist"/>
                <a:ea typeface="Urbanist"/>
                <a:cs typeface="Urbanist"/>
                <a:sym typeface="Urbanist"/>
              </a:rPr>
              <a:t>PROFESIONÁLNÍ ZASKLENÍ BALKONŮ</a:t>
            </a:r>
            <a:endParaRPr/>
          </a:p>
        </p:txBody>
      </p:sp>
      <p:sp>
        <p:nvSpPr>
          <p:cNvPr id="88" name="Google Shape;88;p13"/>
          <p:cNvSpPr txBox="1"/>
          <p:nvPr/>
        </p:nvSpPr>
        <p:spPr>
          <a:xfrm>
            <a:off x="5257800" y="4491037"/>
            <a:ext cx="1676400" cy="4000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100" u="none" cap="none" strike="noStrike">
                <a:solidFill>
                  <a:srgbClr val="FBBF24"/>
                </a:solidFill>
                <a:latin typeface="Urbanist"/>
                <a:ea typeface="Urbanist"/>
                <a:cs typeface="Urbanist"/>
                <a:sym typeface="Urbanist"/>
              </a:rPr>
              <a:t>www.vitox.cz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4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image.png" id="225" name="Google Shape;225;p2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226" name="Google Shape;226;p2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114925" y="5098256"/>
            <a:ext cx="1962150" cy="504825"/>
          </a:xfrm>
          <a:prstGeom prst="rect">
            <a:avLst/>
          </a:prstGeom>
          <a:noFill/>
          <a:ln>
            <a:noFill/>
          </a:ln>
        </p:spPr>
      </p:pic>
      <p:sp>
        <p:nvSpPr>
          <p:cNvPr id="227" name="Google Shape;227;p22"/>
          <p:cNvSpPr txBox="1"/>
          <p:nvPr/>
        </p:nvSpPr>
        <p:spPr>
          <a:xfrm>
            <a:off x="2935605" y="1824037"/>
            <a:ext cx="6320790" cy="914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400" u="none" cap="none" strike="noStrike">
                <a:solidFill>
                  <a:srgbClr val="FBBF24"/>
                </a:solidFill>
                <a:latin typeface="Playfair Display"/>
                <a:ea typeface="Playfair Display"/>
                <a:cs typeface="Playfair Display"/>
                <a:sym typeface="Playfair Display"/>
              </a:rPr>
              <a:t>Změňte své bydlení</a:t>
            </a:r>
            <a:endParaRPr/>
          </a:p>
        </p:txBody>
      </p:sp>
      <p:sp>
        <p:nvSpPr>
          <p:cNvPr id="228" name="Google Shape;228;p22"/>
          <p:cNvSpPr txBox="1"/>
          <p:nvPr/>
        </p:nvSpPr>
        <p:spPr>
          <a:xfrm>
            <a:off x="1809750" y="3498056"/>
            <a:ext cx="85725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00" u="none" cap="none" strike="noStrike">
                <a:solidFill>
                  <a:srgbClr val="CBD5E1"/>
                </a:solidFill>
                <a:latin typeface="Urbanist Light"/>
                <a:ea typeface="Urbanist Light"/>
                <a:cs typeface="Urbanist Light"/>
                <a:sym typeface="Urbanist Light"/>
              </a:rPr>
              <a:t>Dopřejte si komfort, který si zasloužíte. Vitox je váš partner pro moderní a úsporné bydlení.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0000"/>
        </a:solidFill>
      </p:bgPr>
    </p:bg>
    <p:spTree>
      <p:nvGrpSpPr>
        <p:cNvPr id="232" name="Shape 2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image.png" id="233" name="Google Shape;233;p2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234" name="Google Shape;234;p2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843587" y="1931937"/>
            <a:ext cx="504825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235" name="Google Shape;235;p23"/>
          <p:cNvSpPr txBox="1"/>
          <p:nvPr/>
        </p:nvSpPr>
        <p:spPr>
          <a:xfrm>
            <a:off x="2190750" y="3113037"/>
            <a:ext cx="7810500" cy="28098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1" lang="en-US" sz="3300" u="none" cap="none" strike="noStrike">
                <a:solidFill>
                  <a:srgbClr val="F8FAFC"/>
                </a:solidFill>
                <a:latin typeface="Playfair Display"/>
                <a:ea typeface="Playfair Display"/>
                <a:cs typeface="Playfair Display"/>
                <a:sym typeface="Playfair Display"/>
              </a:rPr>
              <a:t> "S firmou Vitox jsme byli nadmíru spokojeni. Profesionální přístup od zaměření až po úklid po montáži. Balkon je teď naše nejoblíbenější místo v celém bytě." </a:t>
            </a:r>
            <a:endParaRPr/>
          </a:p>
        </p:txBody>
      </p:sp>
      <p:sp>
        <p:nvSpPr>
          <p:cNvPr id="236" name="Google Shape;236;p23"/>
          <p:cNvSpPr txBox="1"/>
          <p:nvPr/>
        </p:nvSpPr>
        <p:spPr>
          <a:xfrm>
            <a:off x="5119687" y="6208662"/>
            <a:ext cx="1952625" cy="2762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1" lang="en-US" sz="1800" u="none" cap="none" strike="noStrike">
                <a:solidFill>
                  <a:srgbClr val="FBBF24"/>
                </a:solidFill>
                <a:latin typeface="Urbanist"/>
                <a:ea typeface="Urbanist"/>
                <a:cs typeface="Urbanist"/>
                <a:sym typeface="Urbanist"/>
              </a:rPr>
              <a:t>— Jan K., Pardubice</a:t>
            </a:r>
            <a:endParaRPr/>
          </a:p>
        </p:txBody>
      </p:sp>
      <p:sp>
        <p:nvSpPr>
          <p:cNvPr id="237" name="Google Shape;237;p23"/>
          <p:cNvSpPr txBox="1"/>
          <p:nvPr/>
        </p:nvSpPr>
        <p:spPr>
          <a:xfrm>
            <a:off x="762000" y="950862"/>
            <a:ext cx="11401425" cy="5524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600" u="none" cap="none" strike="noStrike">
                <a:solidFill>
                  <a:srgbClr val="FFFFFF"/>
                </a:solidFill>
                <a:latin typeface="Urbanist"/>
                <a:ea typeface="Urbanist"/>
                <a:cs typeface="Urbanist"/>
                <a:sym typeface="Urbanist"/>
              </a:rPr>
              <a:t>SPOKOJENÍ KLIENTI</a:t>
            </a:r>
            <a:endParaRPr/>
          </a:p>
        </p:txBody>
      </p:sp>
      <p:sp>
        <p:nvSpPr>
          <p:cNvPr id="238" name="Google Shape;238;p23"/>
          <p:cNvSpPr/>
          <p:nvPr/>
        </p:nvSpPr>
        <p:spPr>
          <a:xfrm>
            <a:off x="571500" y="950862"/>
            <a:ext cx="57150" cy="552450"/>
          </a:xfrm>
          <a:prstGeom prst="rect">
            <a:avLst/>
          </a:prstGeom>
          <a:solidFill>
            <a:srgbClr val="FBBF2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9" name="Google Shape;239;p23"/>
          <p:cNvSpPr txBox="1"/>
          <p:nvPr/>
        </p:nvSpPr>
        <p:spPr>
          <a:xfrm>
            <a:off x="10239375" y="6543675"/>
            <a:ext cx="1381125" cy="1714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125" u="none" cap="none" strike="noStrike">
                <a:solidFill>
                  <a:srgbClr val="FBBF24"/>
                </a:solidFill>
                <a:latin typeface="Urbanist"/>
                <a:ea typeface="Urbanist"/>
                <a:cs typeface="Urbanist"/>
                <a:sym typeface="Urbanist"/>
              </a:rPr>
              <a:t>WWW.VITOX.CZ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0000"/>
        </a:solidFill>
      </p:bgPr>
    </p:bg>
    <p:spTree>
      <p:nvGrpSpPr>
        <p:cNvPr id="243" name="Shape 2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image.png" id="244" name="Google Shape;244;p2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245" name="Google Shape;245;p2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3714750" y="3526333"/>
            <a:ext cx="4762500" cy="3162300"/>
          </a:xfrm>
          <a:prstGeom prst="rect">
            <a:avLst/>
          </a:prstGeom>
          <a:noFill/>
          <a:ln>
            <a:noFill/>
          </a:ln>
        </p:spPr>
      </p:pic>
      <p:sp>
        <p:nvSpPr>
          <p:cNvPr id="246" name="Google Shape;246;p24"/>
          <p:cNvSpPr txBox="1"/>
          <p:nvPr/>
        </p:nvSpPr>
        <p:spPr>
          <a:xfrm>
            <a:off x="4155757" y="1077366"/>
            <a:ext cx="3880485" cy="8096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4800" u="none" cap="none" strike="noStrike">
                <a:solidFill>
                  <a:srgbClr val="FBBF24"/>
                </a:solidFill>
                <a:latin typeface="Playfair Display"/>
                <a:ea typeface="Playfair Display"/>
                <a:cs typeface="Playfair Display"/>
                <a:sym typeface="Playfair Display"/>
              </a:rPr>
              <a:t>Máte dotazy?</a:t>
            </a:r>
            <a:endParaRPr/>
          </a:p>
        </p:txBody>
      </p:sp>
      <p:sp>
        <p:nvSpPr>
          <p:cNvPr id="247" name="Google Shape;247;p24"/>
          <p:cNvSpPr txBox="1"/>
          <p:nvPr/>
        </p:nvSpPr>
        <p:spPr>
          <a:xfrm>
            <a:off x="3400425" y="2583358"/>
            <a:ext cx="5391150" cy="3714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950" u="none" cap="none" strike="noStrike">
                <a:solidFill>
                  <a:srgbClr val="94A3B8"/>
                </a:solidFill>
                <a:latin typeface="Urbanist"/>
                <a:ea typeface="Urbanist"/>
                <a:cs typeface="Urbanist"/>
                <a:sym typeface="Urbanist"/>
              </a:rPr>
              <a:t>Kontaktujte nás pro nezávaznou nabídku zdarma.</a:t>
            </a:r>
            <a:endParaRPr/>
          </a:p>
        </p:txBody>
      </p:sp>
      <p:sp>
        <p:nvSpPr>
          <p:cNvPr id="248" name="Google Shape;248;p24"/>
          <p:cNvSpPr txBox="1"/>
          <p:nvPr/>
        </p:nvSpPr>
        <p:spPr>
          <a:xfrm>
            <a:off x="3362325" y="7164883"/>
            <a:ext cx="5467350" cy="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9968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575" u="none" cap="none" strike="noStrike">
                <a:solidFill>
                  <a:srgbClr val="94A3B8"/>
                </a:solidFill>
                <a:latin typeface="Urbanist"/>
                <a:ea typeface="Urbanist"/>
                <a:cs typeface="Urbanist"/>
                <a:sym typeface="Urbanist"/>
              </a:rPr>
              <a:t>SLEDUJTE NÁS NA INSTAGRAMU @VITOX_ZASKLENI</a:t>
            </a:r>
            <a:endParaRPr/>
          </a:p>
        </p:txBody>
      </p:sp>
      <p:sp>
        <p:nvSpPr>
          <p:cNvPr id="249" name="Google Shape;249;p24"/>
          <p:cNvSpPr txBox="1"/>
          <p:nvPr/>
        </p:nvSpPr>
        <p:spPr>
          <a:xfrm>
            <a:off x="4105275" y="4316908"/>
            <a:ext cx="3981450" cy="6000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150" u="none" cap="none" strike="noStrike">
                <a:solidFill>
                  <a:srgbClr val="FBBF24"/>
                </a:solidFill>
                <a:latin typeface="Urbanist"/>
                <a:ea typeface="Urbanist"/>
                <a:cs typeface="Urbanist"/>
                <a:sym typeface="Urbanist"/>
              </a:rPr>
              <a:t>www.vitox.cz</a:t>
            </a:r>
            <a:endParaRPr/>
          </a:p>
        </p:txBody>
      </p:sp>
      <p:sp>
        <p:nvSpPr>
          <p:cNvPr id="250" name="Google Shape;250;p24"/>
          <p:cNvSpPr txBox="1"/>
          <p:nvPr/>
        </p:nvSpPr>
        <p:spPr>
          <a:xfrm>
            <a:off x="4105275" y="5155108"/>
            <a:ext cx="398145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371475" spcFirstLastPara="1" rIns="0" wrap="square" tIns="0">
            <a:spAutoFit/>
          </a:bodyPr>
          <a:lstStyle/>
          <a:p>
            <a:pPr indent="0" lvl="0" marL="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CBD5E1"/>
                </a:solidFill>
                <a:latin typeface="Urbanist"/>
                <a:ea typeface="Urbanist"/>
                <a:cs typeface="Urbanist"/>
                <a:sym typeface="Urbanist"/>
              </a:rPr>
              <a:t>+420 602 624 462</a:t>
            </a:r>
            <a:endParaRPr/>
          </a:p>
        </p:txBody>
      </p:sp>
      <p:sp>
        <p:nvSpPr>
          <p:cNvPr id="251" name="Google Shape;251;p24"/>
          <p:cNvSpPr txBox="1"/>
          <p:nvPr/>
        </p:nvSpPr>
        <p:spPr>
          <a:xfrm>
            <a:off x="4105275" y="5726608"/>
            <a:ext cx="398145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371475" spcFirstLastPara="1" rIns="0" wrap="square" tIns="0">
            <a:spAutoFit/>
          </a:bodyPr>
          <a:lstStyle/>
          <a:p>
            <a:pPr indent="0" lvl="0" marL="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CBD5E1"/>
                </a:solidFill>
                <a:latin typeface="Urbanist"/>
                <a:ea typeface="Urbanist"/>
                <a:cs typeface="Urbanist"/>
                <a:sym typeface="Urbanist"/>
              </a:rPr>
              <a:t>dokouta@seznam.cz</a:t>
            </a:r>
            <a:endParaRPr/>
          </a:p>
        </p:txBody>
      </p:sp>
      <p:pic>
        <p:nvPicPr>
          <p:cNvPr descr="image.png" id="252" name="Google Shape;252;p24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4986337" y="5202733"/>
            <a:ext cx="228600" cy="2286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253" name="Google Shape;253;p24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4848225" y="5774233"/>
            <a:ext cx="228600" cy="228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0000"/>
        </a:solidFill>
      </p:bgPr>
    </p:bg>
    <p:spTree>
      <p:nvGrpSpPr>
        <p:cNvPr id="257" name="Shape 2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image.png" id="258" name="Google Shape;258;p2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59" name="Google Shape;259;p25"/>
          <p:cNvSpPr/>
          <p:nvPr/>
        </p:nvSpPr>
        <p:spPr>
          <a:xfrm>
            <a:off x="571500" y="2956619"/>
            <a:ext cx="11049000" cy="7715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0" name="Google Shape;260;p25"/>
          <p:cNvSpPr/>
          <p:nvPr/>
        </p:nvSpPr>
        <p:spPr>
          <a:xfrm>
            <a:off x="571500" y="3728144"/>
            <a:ext cx="11049000" cy="7715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1" name="Google Shape;261;p25"/>
          <p:cNvSpPr/>
          <p:nvPr/>
        </p:nvSpPr>
        <p:spPr>
          <a:xfrm>
            <a:off x="571500" y="3718619"/>
            <a:ext cx="11049000" cy="9525"/>
          </a:xfrm>
          <a:prstGeom prst="rect">
            <a:avLst/>
          </a:prstGeom>
          <a:solidFill>
            <a:srgbClr val="75757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2" name="Google Shape;262;p25"/>
          <p:cNvSpPr/>
          <p:nvPr/>
        </p:nvSpPr>
        <p:spPr>
          <a:xfrm>
            <a:off x="571500" y="3718619"/>
            <a:ext cx="11049000" cy="9525"/>
          </a:xfrm>
          <a:prstGeom prst="rect">
            <a:avLst/>
          </a:prstGeom>
          <a:solidFill>
            <a:srgbClr val="75757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3" name="Google Shape;263;p25"/>
          <p:cNvSpPr/>
          <p:nvPr/>
        </p:nvSpPr>
        <p:spPr>
          <a:xfrm>
            <a:off x="571500" y="4490144"/>
            <a:ext cx="11049000" cy="9525"/>
          </a:xfrm>
          <a:prstGeom prst="rect">
            <a:avLst/>
          </a:prstGeom>
          <a:solidFill>
            <a:srgbClr val="75757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4" name="Google Shape;264;p25"/>
          <p:cNvSpPr/>
          <p:nvPr/>
        </p:nvSpPr>
        <p:spPr>
          <a:xfrm>
            <a:off x="571500" y="4490144"/>
            <a:ext cx="11049000" cy="9525"/>
          </a:xfrm>
          <a:prstGeom prst="rect">
            <a:avLst/>
          </a:prstGeom>
          <a:solidFill>
            <a:srgbClr val="75757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image.png" id="265" name="Google Shape;265;p25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71500" y="3099494"/>
            <a:ext cx="933450" cy="1052512"/>
          </a:xfrm>
          <a:prstGeom prst="rect">
            <a:avLst/>
          </a:prstGeom>
          <a:noFill/>
          <a:ln>
            <a:noFill/>
          </a:ln>
        </p:spPr>
      </p:pic>
      <p:sp>
        <p:nvSpPr>
          <p:cNvPr id="266" name="Google Shape;266;p25"/>
          <p:cNvSpPr txBox="1"/>
          <p:nvPr/>
        </p:nvSpPr>
        <p:spPr>
          <a:xfrm>
            <a:off x="1666875" y="3106638"/>
            <a:ext cx="9953625" cy="18573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9948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975" u="none" cap="none" strike="noStrike">
                <a:solidFill>
                  <a:srgbClr val="CBD5E1"/>
                </a:solidFill>
                <a:latin typeface="Urbanist"/>
                <a:ea typeface="Urbanist"/>
                <a:cs typeface="Urbanist"/>
                <a:sym typeface="Urbanist"/>
              </a:rPr>
              <a:t>https://therm.cz/wp-content/uploads/2023/02/Bezramovy-system-Otocny-WINLOG-3.jpg</a:t>
            </a:r>
            <a:endParaRPr/>
          </a:p>
        </p:txBody>
      </p:sp>
      <p:sp>
        <p:nvSpPr>
          <p:cNvPr id="267" name="Google Shape;267;p25"/>
          <p:cNvSpPr txBox="1"/>
          <p:nvPr/>
        </p:nvSpPr>
        <p:spPr>
          <a:xfrm>
            <a:off x="1666875" y="3340000"/>
            <a:ext cx="9953625" cy="228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rgbClr val="CBD5E1"/>
                </a:solidFill>
                <a:latin typeface="Urbanist"/>
                <a:ea typeface="Urbanist"/>
                <a:cs typeface="Urbanist"/>
                <a:sym typeface="Urbanist"/>
              </a:rPr>
              <a:t>Source: </a:t>
            </a:r>
            <a:r>
              <a:rPr b="0" i="0" lang="en-US" sz="1200" u="none" cap="none" strike="noStrike">
                <a:solidFill>
                  <a:srgbClr val="4F46E5"/>
                </a:solidFill>
                <a:latin typeface="Urbanist"/>
                <a:ea typeface="Urbanist"/>
                <a:cs typeface="Urbanist"/>
                <a:sym typeface="Urbanist"/>
              </a:rPr>
              <a:t>therm.cz</a:t>
            </a:r>
            <a:endParaRPr/>
          </a:p>
        </p:txBody>
      </p:sp>
      <p:pic>
        <p:nvPicPr>
          <p:cNvPr descr="image.png" id="268" name="Google Shape;268;p25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571500" y="3871019"/>
            <a:ext cx="857250" cy="476250"/>
          </a:xfrm>
          <a:prstGeom prst="rect">
            <a:avLst/>
          </a:prstGeom>
          <a:noFill/>
          <a:ln>
            <a:noFill/>
          </a:ln>
        </p:spPr>
      </p:pic>
      <p:sp>
        <p:nvSpPr>
          <p:cNvPr id="269" name="Google Shape;269;p25"/>
          <p:cNvSpPr txBox="1"/>
          <p:nvPr/>
        </p:nvSpPr>
        <p:spPr>
          <a:xfrm>
            <a:off x="1666875" y="3878163"/>
            <a:ext cx="9953625" cy="18573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9948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975" u="none" cap="none" strike="noStrike">
                <a:solidFill>
                  <a:srgbClr val="CBD5E1"/>
                </a:solidFill>
                <a:latin typeface="Urbanist"/>
                <a:ea typeface="Urbanist"/>
                <a:cs typeface="Urbanist"/>
                <a:sym typeface="Urbanist"/>
              </a:rPr>
              <a:t>https://www.fasadysimek.cz/wp-content/uploads/2023/04/Brtyksova-zaskleni-web-072023_01.jpg</a:t>
            </a:r>
            <a:endParaRPr/>
          </a:p>
        </p:txBody>
      </p:sp>
      <p:sp>
        <p:nvSpPr>
          <p:cNvPr id="270" name="Google Shape;270;p25"/>
          <p:cNvSpPr txBox="1"/>
          <p:nvPr/>
        </p:nvSpPr>
        <p:spPr>
          <a:xfrm>
            <a:off x="1666875" y="4111525"/>
            <a:ext cx="9953625" cy="228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rgbClr val="CBD5E1"/>
                </a:solidFill>
                <a:latin typeface="Urbanist"/>
                <a:ea typeface="Urbanist"/>
                <a:cs typeface="Urbanist"/>
                <a:sym typeface="Urbanist"/>
              </a:rPr>
              <a:t>Source: </a:t>
            </a:r>
            <a:r>
              <a:rPr b="0" i="0" lang="en-US" sz="1200" u="none" cap="none" strike="noStrike">
                <a:solidFill>
                  <a:srgbClr val="4F46E5"/>
                </a:solidFill>
                <a:latin typeface="Urbanist"/>
                <a:ea typeface="Urbanist"/>
                <a:cs typeface="Urbanist"/>
                <a:sym typeface="Urbanist"/>
              </a:rPr>
              <a:t>www.fasadysimek.cz</a:t>
            </a:r>
            <a:endParaRPr/>
          </a:p>
        </p:txBody>
      </p:sp>
      <p:pic>
        <p:nvPicPr>
          <p:cNvPr descr="image.png" id="271" name="Google Shape;271;p25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571500" y="4642544"/>
            <a:ext cx="857250" cy="476250"/>
          </a:xfrm>
          <a:prstGeom prst="rect">
            <a:avLst/>
          </a:prstGeom>
          <a:noFill/>
          <a:ln>
            <a:noFill/>
          </a:ln>
        </p:spPr>
      </p:pic>
      <p:sp>
        <p:nvSpPr>
          <p:cNvPr id="272" name="Google Shape;272;p25"/>
          <p:cNvSpPr txBox="1"/>
          <p:nvPr/>
        </p:nvSpPr>
        <p:spPr>
          <a:xfrm>
            <a:off x="1666875" y="4649688"/>
            <a:ext cx="9953625" cy="18573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9948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975" u="none" cap="none" strike="noStrike">
                <a:solidFill>
                  <a:srgbClr val="CBD5E1"/>
                </a:solidFill>
                <a:latin typeface="Urbanist"/>
                <a:ea typeface="Urbanist"/>
                <a:cs typeface="Urbanist"/>
                <a:sym typeface="Urbanist"/>
              </a:rPr>
              <a:t>https://cdnm.westwing.com/image/upload/v1/contenthub/app/uploads/cz/2021/04/09134710/panela%CC%81kovy%CC%81-balkon-inspirace-11.jpg</a:t>
            </a:r>
            <a:endParaRPr/>
          </a:p>
        </p:txBody>
      </p:sp>
      <p:sp>
        <p:nvSpPr>
          <p:cNvPr id="273" name="Google Shape;273;p25"/>
          <p:cNvSpPr txBox="1"/>
          <p:nvPr/>
        </p:nvSpPr>
        <p:spPr>
          <a:xfrm>
            <a:off x="1666875" y="4883050"/>
            <a:ext cx="9953625" cy="228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rgbClr val="CBD5E1"/>
                </a:solidFill>
                <a:latin typeface="Urbanist"/>
                <a:ea typeface="Urbanist"/>
                <a:cs typeface="Urbanist"/>
                <a:sym typeface="Urbanist"/>
              </a:rPr>
              <a:t>Source: </a:t>
            </a:r>
            <a:r>
              <a:rPr b="0" i="0" lang="en-US" sz="1200" u="none" cap="none" strike="noStrike">
                <a:solidFill>
                  <a:srgbClr val="4F46E5"/>
                </a:solidFill>
                <a:latin typeface="Urbanist"/>
                <a:ea typeface="Urbanist"/>
                <a:cs typeface="Urbanist"/>
                <a:sym typeface="Urbanist"/>
              </a:rPr>
              <a:t>www.westwing.cz</a:t>
            </a:r>
            <a:endParaRPr/>
          </a:p>
        </p:txBody>
      </p:sp>
      <p:sp>
        <p:nvSpPr>
          <p:cNvPr id="274" name="Google Shape;274;p25"/>
          <p:cNvSpPr txBox="1"/>
          <p:nvPr/>
        </p:nvSpPr>
        <p:spPr>
          <a:xfrm>
            <a:off x="762000" y="950862"/>
            <a:ext cx="11401425" cy="5524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600" u="none" cap="none" strike="noStrike">
                <a:solidFill>
                  <a:srgbClr val="FFFFFF"/>
                </a:solidFill>
                <a:latin typeface="Urbanist"/>
                <a:ea typeface="Urbanist"/>
                <a:cs typeface="Urbanist"/>
                <a:sym typeface="Urbanist"/>
              </a:rPr>
              <a:t>IMAGE SOURCES</a:t>
            </a:r>
            <a:endParaRPr/>
          </a:p>
        </p:txBody>
      </p:sp>
      <p:sp>
        <p:nvSpPr>
          <p:cNvPr id="275" name="Google Shape;275;p25"/>
          <p:cNvSpPr/>
          <p:nvPr/>
        </p:nvSpPr>
        <p:spPr>
          <a:xfrm>
            <a:off x="571500" y="950862"/>
            <a:ext cx="57150" cy="552450"/>
          </a:xfrm>
          <a:prstGeom prst="rect">
            <a:avLst/>
          </a:prstGeom>
          <a:solidFill>
            <a:srgbClr val="FBBF2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0000"/>
        </a:solidFill>
      </p:bgPr>
    </p:bg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image.png" id="93" name="Google Shape;93;p1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94" name="Google Shape;94;p14"/>
          <p:cNvSpPr txBox="1"/>
          <p:nvPr/>
        </p:nvSpPr>
        <p:spPr>
          <a:xfrm>
            <a:off x="1855469" y="2000250"/>
            <a:ext cx="8481060" cy="8953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250" u="none" cap="none" strike="noStrike">
                <a:solidFill>
                  <a:srgbClr val="F8FAFC"/>
                </a:solidFill>
                <a:latin typeface="Playfair Display"/>
                <a:ea typeface="Playfair Display"/>
                <a:cs typeface="Playfair Display"/>
                <a:sym typeface="Playfair Display"/>
              </a:rPr>
              <a:t>Váš balkon, vaše nová oáza</a:t>
            </a:r>
            <a:endParaRPr/>
          </a:p>
        </p:txBody>
      </p:sp>
      <p:sp>
        <p:nvSpPr>
          <p:cNvPr id="95" name="Google Shape;95;p14"/>
          <p:cNvSpPr/>
          <p:nvPr/>
        </p:nvSpPr>
        <p:spPr>
          <a:xfrm>
            <a:off x="5810250" y="3276600"/>
            <a:ext cx="571500" cy="57150"/>
          </a:xfrm>
          <a:prstGeom prst="rect">
            <a:avLst/>
          </a:prstGeom>
          <a:solidFill>
            <a:srgbClr val="FBBF2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" name="Google Shape;96;p14"/>
          <p:cNvSpPr txBox="1"/>
          <p:nvPr/>
        </p:nvSpPr>
        <p:spPr>
          <a:xfrm>
            <a:off x="2286000" y="3943350"/>
            <a:ext cx="7620000" cy="685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CBD5E1"/>
                </a:solidFill>
                <a:latin typeface="Urbanist"/>
                <a:ea typeface="Urbanist"/>
                <a:cs typeface="Urbanist"/>
                <a:sym typeface="Urbanist"/>
              </a:rPr>
              <a:t>Proměňte nevyužitý prostor v nejoblíbenější část vašeho bytu s českou rodinnou firmou Vitox.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0000"/>
        </a:solidFill>
      </p:bgPr>
    </p:bg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image.png" id="101" name="Google Shape;101;p1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102" name="Google Shape;102;p15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71500" y="2849463"/>
            <a:ext cx="5238750" cy="2519362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103" name="Google Shape;103;p15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381750" y="2849463"/>
            <a:ext cx="5238750" cy="2519362"/>
          </a:xfrm>
          <a:prstGeom prst="rect">
            <a:avLst/>
          </a:prstGeom>
          <a:noFill/>
          <a:ln>
            <a:noFill/>
          </a:ln>
        </p:spPr>
      </p:pic>
      <p:sp>
        <p:nvSpPr>
          <p:cNvPr id="104" name="Google Shape;104;p15"/>
          <p:cNvSpPr txBox="1"/>
          <p:nvPr/>
        </p:nvSpPr>
        <p:spPr>
          <a:xfrm>
            <a:off x="962025" y="3239988"/>
            <a:ext cx="4680585" cy="3524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250" u="none" cap="none" strike="noStrike">
                <a:solidFill>
                  <a:srgbClr val="FBBF24"/>
                </a:solidFill>
                <a:latin typeface="Urbanist"/>
                <a:ea typeface="Urbanist"/>
                <a:cs typeface="Urbanist"/>
                <a:sym typeface="Urbanist"/>
              </a:rPr>
              <a:t>Více prostoru</a:t>
            </a:r>
            <a:endParaRPr/>
          </a:p>
        </p:txBody>
      </p:sp>
      <p:sp>
        <p:nvSpPr>
          <p:cNvPr id="105" name="Google Shape;105;p15"/>
          <p:cNvSpPr txBox="1"/>
          <p:nvPr/>
        </p:nvSpPr>
        <p:spPr>
          <a:xfrm>
            <a:off x="962025" y="3878163"/>
            <a:ext cx="4457700" cy="90011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9968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575" u="none" cap="none" strike="noStrike">
                <a:solidFill>
                  <a:srgbClr val="CBD5E1"/>
                </a:solidFill>
                <a:latin typeface="Urbanist"/>
                <a:ea typeface="Urbanist"/>
                <a:cs typeface="Urbanist"/>
                <a:sym typeface="Urbanist"/>
              </a:rPr>
              <a:t>Získejte dodatečných několik metrů čtverečních pro vaši ranní kávu, domácí kancelář nebo relaxační zónu, a to bez ohledu na počasí venku.</a:t>
            </a:r>
            <a:endParaRPr/>
          </a:p>
        </p:txBody>
      </p:sp>
      <p:sp>
        <p:nvSpPr>
          <p:cNvPr id="106" name="Google Shape;106;p15"/>
          <p:cNvSpPr txBox="1"/>
          <p:nvPr/>
        </p:nvSpPr>
        <p:spPr>
          <a:xfrm>
            <a:off x="6772275" y="3239988"/>
            <a:ext cx="4680585" cy="3524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250" u="none" cap="none" strike="noStrike">
                <a:solidFill>
                  <a:srgbClr val="FBBF24"/>
                </a:solidFill>
                <a:latin typeface="Urbanist"/>
                <a:ea typeface="Urbanist"/>
                <a:cs typeface="Urbanist"/>
                <a:sym typeface="Urbanist"/>
              </a:rPr>
              <a:t>Dokonalý klid</a:t>
            </a:r>
            <a:endParaRPr/>
          </a:p>
        </p:txBody>
      </p:sp>
      <p:sp>
        <p:nvSpPr>
          <p:cNvPr id="107" name="Google Shape;107;p15"/>
          <p:cNvSpPr txBox="1"/>
          <p:nvPr/>
        </p:nvSpPr>
        <p:spPr>
          <a:xfrm>
            <a:off x="6772275" y="3878163"/>
            <a:ext cx="4457700" cy="90011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9968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575" u="none" cap="none" strike="noStrike">
                <a:solidFill>
                  <a:srgbClr val="CBD5E1"/>
                </a:solidFill>
                <a:latin typeface="Urbanist"/>
                <a:ea typeface="Urbanist"/>
                <a:cs typeface="Urbanist"/>
                <a:sym typeface="Urbanist"/>
              </a:rPr>
              <a:t>Výrazně snižte hluk z ulice a vytvořte bariéru proti prachu, pylu a dešti. Váš interiér zůstane čistší a mnohem tišší.</a:t>
            </a:r>
            <a:endParaRPr/>
          </a:p>
        </p:txBody>
      </p:sp>
      <p:sp>
        <p:nvSpPr>
          <p:cNvPr id="108" name="Google Shape;108;p15"/>
          <p:cNvSpPr txBox="1"/>
          <p:nvPr/>
        </p:nvSpPr>
        <p:spPr>
          <a:xfrm>
            <a:off x="762000" y="950862"/>
            <a:ext cx="11401425" cy="5524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600" u="none" cap="none" strike="noStrike">
                <a:solidFill>
                  <a:srgbClr val="FFFFFF"/>
                </a:solidFill>
                <a:latin typeface="Urbanist"/>
                <a:ea typeface="Urbanist"/>
                <a:cs typeface="Urbanist"/>
                <a:sym typeface="Urbanist"/>
              </a:rPr>
              <a:t>HLAVNÍ PŘÍNOSY</a:t>
            </a:r>
            <a:endParaRPr/>
          </a:p>
        </p:txBody>
      </p:sp>
      <p:sp>
        <p:nvSpPr>
          <p:cNvPr id="109" name="Google Shape;109;p15"/>
          <p:cNvSpPr/>
          <p:nvPr/>
        </p:nvSpPr>
        <p:spPr>
          <a:xfrm>
            <a:off x="571500" y="950862"/>
            <a:ext cx="57150" cy="552450"/>
          </a:xfrm>
          <a:prstGeom prst="rect">
            <a:avLst/>
          </a:prstGeom>
          <a:solidFill>
            <a:srgbClr val="FBBF2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0" name="Google Shape;110;p15"/>
          <p:cNvSpPr txBox="1"/>
          <p:nvPr/>
        </p:nvSpPr>
        <p:spPr>
          <a:xfrm>
            <a:off x="10239375" y="6543675"/>
            <a:ext cx="1381125" cy="1714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125" u="none" cap="none" strike="noStrike">
                <a:solidFill>
                  <a:srgbClr val="FBBF24"/>
                </a:solidFill>
                <a:latin typeface="Urbanist"/>
                <a:ea typeface="Urbanist"/>
                <a:cs typeface="Urbanist"/>
                <a:sym typeface="Urbanist"/>
              </a:rPr>
              <a:t>WWW.VITOX.CZ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0000"/>
        </a:solidFill>
      </p:bgPr>
    </p:bg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image.png" id="115" name="Google Shape;115;p1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116" name="Google Shape;116;p16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381750" y="2108894"/>
            <a:ext cx="5238750" cy="4000500"/>
          </a:xfrm>
          <a:prstGeom prst="rect">
            <a:avLst/>
          </a:prstGeom>
          <a:noFill/>
          <a:ln>
            <a:noFill/>
          </a:ln>
        </p:spPr>
      </p:pic>
      <p:sp>
        <p:nvSpPr>
          <p:cNvPr id="117" name="Google Shape;117;p16"/>
          <p:cNvSpPr txBox="1"/>
          <p:nvPr/>
        </p:nvSpPr>
        <p:spPr>
          <a:xfrm>
            <a:off x="571500" y="2835175"/>
            <a:ext cx="5238750" cy="3714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950" u="none" cap="none" strike="noStrike">
                <a:solidFill>
                  <a:srgbClr val="FBBF24"/>
                </a:solidFill>
                <a:latin typeface="Urbanist"/>
                <a:ea typeface="Urbanist"/>
                <a:cs typeface="Urbanist"/>
                <a:sym typeface="Urbanist"/>
              </a:rPr>
              <a:t>Panoramatický výhled</a:t>
            </a:r>
            <a:endParaRPr/>
          </a:p>
        </p:txBody>
      </p:sp>
      <p:sp>
        <p:nvSpPr>
          <p:cNvPr id="118" name="Google Shape;118;p16"/>
          <p:cNvSpPr txBox="1"/>
          <p:nvPr/>
        </p:nvSpPr>
        <p:spPr>
          <a:xfrm>
            <a:off x="571500" y="3406675"/>
            <a:ext cx="5238750" cy="6000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9968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575" u="none" cap="none" strike="noStrike">
                <a:solidFill>
                  <a:srgbClr val="CBD5E1"/>
                </a:solidFill>
                <a:latin typeface="Urbanist"/>
                <a:ea typeface="Urbanist"/>
                <a:cs typeface="Urbanist"/>
                <a:sym typeface="Urbanist"/>
              </a:rPr>
              <a:t>Elegantní řešení bez svislých profilů, které nenarušuje vzhled budovy. Skla lze libovolně posouvat a plně otevřít.</a:t>
            </a:r>
            <a:endParaRPr/>
          </a:p>
        </p:txBody>
      </p:sp>
      <p:pic>
        <p:nvPicPr>
          <p:cNvPr descr="image.png" id="119" name="Google Shape;119;p16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6391275" y="2118419"/>
            <a:ext cx="5219700" cy="3981450"/>
          </a:xfrm>
          <a:prstGeom prst="rect">
            <a:avLst/>
          </a:prstGeom>
          <a:noFill/>
          <a:ln>
            <a:noFill/>
          </a:ln>
        </p:spPr>
      </p:pic>
      <p:sp>
        <p:nvSpPr>
          <p:cNvPr id="120" name="Google Shape;120;p16"/>
          <p:cNvSpPr txBox="1"/>
          <p:nvPr/>
        </p:nvSpPr>
        <p:spPr>
          <a:xfrm>
            <a:off x="571500" y="4292500"/>
            <a:ext cx="5238750" cy="30003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314325" spcFirstLastPara="1" rIns="0" wrap="square" tIns="0">
            <a:spAutoFit/>
          </a:bodyPr>
          <a:lstStyle/>
          <a:p>
            <a:pPr indent="0" lvl="0" marL="0" marR="0" rtl="0" algn="l">
              <a:lnSpc>
                <a:spcPct val="149968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575" u="none" cap="none" strike="noStrike">
                <a:solidFill>
                  <a:srgbClr val="CBD5E1"/>
                </a:solidFill>
                <a:latin typeface="Urbanist"/>
                <a:ea typeface="Urbanist"/>
                <a:cs typeface="Urbanist"/>
                <a:sym typeface="Urbanist"/>
              </a:rPr>
              <a:t>Nerušený vizuální kontakt s okolím</a:t>
            </a:r>
            <a:endParaRPr/>
          </a:p>
        </p:txBody>
      </p:sp>
      <p:sp>
        <p:nvSpPr>
          <p:cNvPr id="121" name="Google Shape;121;p16"/>
          <p:cNvSpPr txBox="1"/>
          <p:nvPr/>
        </p:nvSpPr>
        <p:spPr>
          <a:xfrm>
            <a:off x="571500" y="4735413"/>
            <a:ext cx="5238750" cy="30003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314325" spcFirstLastPara="1" rIns="0" wrap="square" tIns="0">
            <a:spAutoFit/>
          </a:bodyPr>
          <a:lstStyle/>
          <a:p>
            <a:pPr indent="0" lvl="0" marL="0" marR="0" rtl="0" algn="l">
              <a:lnSpc>
                <a:spcPct val="149968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575" u="none" cap="none" strike="noStrike">
                <a:solidFill>
                  <a:srgbClr val="CBD5E1"/>
                </a:solidFill>
                <a:latin typeface="Urbanist"/>
                <a:ea typeface="Urbanist"/>
                <a:cs typeface="Urbanist"/>
                <a:sym typeface="Urbanist"/>
              </a:rPr>
              <a:t>Bezpečné kalené sklo 6 mm</a:t>
            </a:r>
            <a:endParaRPr/>
          </a:p>
        </p:txBody>
      </p:sp>
      <p:sp>
        <p:nvSpPr>
          <p:cNvPr id="122" name="Google Shape;122;p16"/>
          <p:cNvSpPr txBox="1"/>
          <p:nvPr/>
        </p:nvSpPr>
        <p:spPr>
          <a:xfrm>
            <a:off x="571500" y="5178325"/>
            <a:ext cx="5238750" cy="30003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314325" spcFirstLastPara="1" rIns="0" wrap="square" tIns="0">
            <a:spAutoFit/>
          </a:bodyPr>
          <a:lstStyle/>
          <a:p>
            <a:pPr indent="0" lvl="0" marL="0" marR="0" rtl="0" algn="l">
              <a:lnSpc>
                <a:spcPct val="149968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575" u="none" cap="none" strike="noStrike">
                <a:solidFill>
                  <a:srgbClr val="CBD5E1"/>
                </a:solidFill>
                <a:latin typeface="Urbanist"/>
                <a:ea typeface="Urbanist"/>
                <a:cs typeface="Urbanist"/>
                <a:sym typeface="Urbanist"/>
              </a:rPr>
              <a:t>Snadné mytí obou stran skla</a:t>
            </a:r>
            <a:endParaRPr/>
          </a:p>
        </p:txBody>
      </p:sp>
      <p:pic>
        <p:nvPicPr>
          <p:cNvPr descr="image.png" id="123" name="Google Shape;123;p16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571500" y="4335363"/>
            <a:ext cx="171450" cy="20955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124" name="Google Shape;124;p16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571500" y="4778275"/>
            <a:ext cx="171450" cy="20955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125" name="Google Shape;125;p16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571500" y="5221188"/>
            <a:ext cx="171450" cy="209550"/>
          </a:xfrm>
          <a:prstGeom prst="rect">
            <a:avLst/>
          </a:prstGeom>
          <a:noFill/>
          <a:ln>
            <a:noFill/>
          </a:ln>
        </p:spPr>
      </p:pic>
      <p:sp>
        <p:nvSpPr>
          <p:cNvPr id="126" name="Google Shape;126;p16"/>
          <p:cNvSpPr txBox="1"/>
          <p:nvPr/>
        </p:nvSpPr>
        <p:spPr>
          <a:xfrm>
            <a:off x="762000" y="950862"/>
            <a:ext cx="11401425" cy="5524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600" u="none" cap="none" strike="noStrike">
                <a:solidFill>
                  <a:srgbClr val="FFFFFF"/>
                </a:solidFill>
                <a:latin typeface="Urbanist"/>
                <a:ea typeface="Urbanist"/>
                <a:cs typeface="Urbanist"/>
                <a:sym typeface="Urbanist"/>
              </a:rPr>
              <a:t>BEZRÁMOVÝ SYSTÉM</a:t>
            </a:r>
            <a:endParaRPr/>
          </a:p>
        </p:txBody>
      </p:sp>
      <p:sp>
        <p:nvSpPr>
          <p:cNvPr id="127" name="Google Shape;127;p16"/>
          <p:cNvSpPr/>
          <p:nvPr/>
        </p:nvSpPr>
        <p:spPr>
          <a:xfrm>
            <a:off x="571500" y="950862"/>
            <a:ext cx="57150" cy="552450"/>
          </a:xfrm>
          <a:prstGeom prst="rect">
            <a:avLst/>
          </a:prstGeom>
          <a:solidFill>
            <a:srgbClr val="FBBF2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8" name="Google Shape;128;p16"/>
          <p:cNvSpPr txBox="1"/>
          <p:nvPr/>
        </p:nvSpPr>
        <p:spPr>
          <a:xfrm>
            <a:off x="10239375" y="6543675"/>
            <a:ext cx="1381125" cy="1714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125" u="none" cap="none" strike="noStrike">
                <a:solidFill>
                  <a:srgbClr val="FBBF24"/>
                </a:solidFill>
                <a:latin typeface="Urbanist"/>
                <a:ea typeface="Urbanist"/>
                <a:cs typeface="Urbanist"/>
                <a:sym typeface="Urbanist"/>
              </a:rPr>
              <a:t>WWW.VITOX.CZ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0000"/>
        </a:solidFill>
      </p:bgPr>
    </p:bg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image.png" id="133" name="Google Shape;133;p1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34" name="Google Shape;134;p17"/>
          <p:cNvSpPr txBox="1"/>
          <p:nvPr/>
        </p:nvSpPr>
        <p:spPr>
          <a:xfrm>
            <a:off x="762000" y="1499294"/>
            <a:ext cx="4800600" cy="5524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600" u="none" cap="none" strike="noStrike">
                <a:solidFill>
                  <a:srgbClr val="FFFFFF"/>
                </a:solidFill>
                <a:latin typeface="Urbanist"/>
                <a:ea typeface="Urbanist"/>
                <a:cs typeface="Urbanist"/>
                <a:sym typeface="Urbanist"/>
              </a:rPr>
              <a:t>RÁMOVÝ SYSTÉM</a:t>
            </a:r>
            <a:endParaRPr/>
          </a:p>
        </p:txBody>
      </p:sp>
      <p:sp>
        <p:nvSpPr>
          <p:cNvPr id="135" name="Google Shape;135;p17"/>
          <p:cNvSpPr txBox="1"/>
          <p:nvPr/>
        </p:nvSpPr>
        <p:spPr>
          <a:xfrm>
            <a:off x="762000" y="2480369"/>
            <a:ext cx="4572000" cy="3714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950" u="none" cap="none" strike="noStrike">
                <a:solidFill>
                  <a:srgbClr val="FBBF24"/>
                </a:solidFill>
                <a:latin typeface="Urbanist"/>
                <a:ea typeface="Urbanist"/>
                <a:cs typeface="Urbanist"/>
                <a:sym typeface="Urbanist"/>
              </a:rPr>
              <a:t>Maximální těsnost</a:t>
            </a:r>
            <a:endParaRPr/>
          </a:p>
        </p:txBody>
      </p:sp>
      <p:sp>
        <p:nvSpPr>
          <p:cNvPr id="136" name="Google Shape;136;p17"/>
          <p:cNvSpPr txBox="1"/>
          <p:nvPr/>
        </p:nvSpPr>
        <p:spPr>
          <a:xfrm>
            <a:off x="762000" y="3051869"/>
            <a:ext cx="4572000" cy="90011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9968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575" u="none" cap="none" strike="noStrike">
                <a:solidFill>
                  <a:srgbClr val="CBD5E1"/>
                </a:solidFill>
                <a:latin typeface="Urbanist"/>
                <a:ea typeface="Urbanist"/>
                <a:cs typeface="Urbanist"/>
                <a:sym typeface="Urbanist"/>
              </a:rPr>
              <a:t>Klasické posuvné řešení s hliníkovými rámy. Nabízí nejlepší izolační vlastnosti a stabilitu i ve velmi vysokých patrech a větrných oblastech.</a:t>
            </a:r>
            <a:endParaRPr/>
          </a:p>
        </p:txBody>
      </p:sp>
      <p:pic>
        <p:nvPicPr>
          <p:cNvPr descr="image.png" id="137" name="Google Shape;137;p17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096000" y="0"/>
            <a:ext cx="1647825" cy="180975"/>
          </a:xfrm>
          <a:prstGeom prst="rect">
            <a:avLst/>
          </a:prstGeom>
          <a:noFill/>
          <a:ln>
            <a:noFill/>
          </a:ln>
        </p:spPr>
      </p:pic>
      <p:sp>
        <p:nvSpPr>
          <p:cNvPr id="138" name="Google Shape;138;p17"/>
          <p:cNvSpPr txBox="1"/>
          <p:nvPr/>
        </p:nvSpPr>
        <p:spPr>
          <a:xfrm>
            <a:off x="762000" y="4237732"/>
            <a:ext cx="4572000" cy="30003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342900" spcFirstLastPara="1" rIns="0" wrap="square" tIns="0">
            <a:spAutoFit/>
          </a:bodyPr>
          <a:lstStyle/>
          <a:p>
            <a:pPr indent="0" lvl="0" marL="0" marR="0" rtl="0" algn="l">
              <a:lnSpc>
                <a:spcPct val="149968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575" u="none" cap="none" strike="noStrike">
                <a:solidFill>
                  <a:srgbClr val="CBD5E1"/>
                </a:solidFill>
                <a:latin typeface="Urbanist"/>
                <a:ea typeface="Urbanist"/>
                <a:cs typeface="Urbanist"/>
                <a:sym typeface="Urbanist"/>
              </a:rPr>
              <a:t>Vynikající ochrana proti větru</a:t>
            </a:r>
            <a:endParaRPr/>
          </a:p>
        </p:txBody>
      </p:sp>
      <p:sp>
        <p:nvSpPr>
          <p:cNvPr id="139" name="Google Shape;139;p17"/>
          <p:cNvSpPr txBox="1"/>
          <p:nvPr/>
        </p:nvSpPr>
        <p:spPr>
          <a:xfrm>
            <a:off x="762000" y="4737794"/>
            <a:ext cx="4572000" cy="30003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342900" spcFirstLastPara="1" rIns="0" wrap="square" tIns="0">
            <a:spAutoFit/>
          </a:bodyPr>
          <a:lstStyle/>
          <a:p>
            <a:pPr indent="0" lvl="0" marL="0" marR="0" rtl="0" algn="l">
              <a:lnSpc>
                <a:spcPct val="149968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575" u="none" cap="none" strike="noStrike">
                <a:solidFill>
                  <a:srgbClr val="CBD5E1"/>
                </a:solidFill>
                <a:latin typeface="Urbanist"/>
                <a:ea typeface="Urbanist"/>
                <a:cs typeface="Urbanist"/>
                <a:sym typeface="Urbanist"/>
              </a:rPr>
              <a:t>Plynulý a lehký posuv křídel</a:t>
            </a:r>
            <a:endParaRPr/>
          </a:p>
        </p:txBody>
      </p:sp>
      <p:sp>
        <p:nvSpPr>
          <p:cNvPr id="140" name="Google Shape;140;p17"/>
          <p:cNvSpPr txBox="1"/>
          <p:nvPr/>
        </p:nvSpPr>
        <p:spPr>
          <a:xfrm>
            <a:off x="762000" y="5237857"/>
            <a:ext cx="4572000" cy="30003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342900" spcFirstLastPara="1" rIns="0" wrap="square" tIns="0">
            <a:spAutoFit/>
          </a:bodyPr>
          <a:lstStyle/>
          <a:p>
            <a:pPr indent="0" lvl="0" marL="0" marR="0" rtl="0" algn="l">
              <a:lnSpc>
                <a:spcPct val="149968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575" u="none" cap="none" strike="noStrike">
                <a:solidFill>
                  <a:srgbClr val="CBD5E1"/>
                </a:solidFill>
                <a:latin typeface="Urbanist"/>
                <a:ea typeface="Urbanist"/>
                <a:cs typeface="Urbanist"/>
                <a:sym typeface="Urbanist"/>
              </a:rPr>
              <a:t>Široká škála barev dle vzorníku</a:t>
            </a:r>
            <a:endParaRPr/>
          </a:p>
        </p:txBody>
      </p:sp>
      <p:pic>
        <p:nvPicPr>
          <p:cNvPr descr="image.png" id="141" name="Google Shape;141;p17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762000" y="4285357"/>
            <a:ext cx="200025" cy="20002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142" name="Google Shape;142;p17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762000" y="4785419"/>
            <a:ext cx="200025" cy="20002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143" name="Google Shape;143;p17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762000" y="5285482"/>
            <a:ext cx="200025" cy="2000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0000"/>
        </a:solidFill>
      </p:bgPr>
    </p:bg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image.png" id="148" name="Google Shape;148;p1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149" name="Google Shape;149;p18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71500" y="2644675"/>
            <a:ext cx="3524250" cy="2928937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150" name="Google Shape;150;p18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333875" y="2644675"/>
            <a:ext cx="3524250" cy="2928937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151" name="Google Shape;151;p18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8096250" y="2644675"/>
            <a:ext cx="3524250" cy="2928937"/>
          </a:xfrm>
          <a:prstGeom prst="rect">
            <a:avLst/>
          </a:prstGeom>
          <a:noFill/>
          <a:ln>
            <a:noFill/>
          </a:ln>
        </p:spPr>
      </p:pic>
      <p:sp>
        <p:nvSpPr>
          <p:cNvPr id="152" name="Google Shape;152;p18"/>
          <p:cNvSpPr txBox="1"/>
          <p:nvPr/>
        </p:nvSpPr>
        <p:spPr>
          <a:xfrm>
            <a:off x="904875" y="3625750"/>
            <a:ext cx="3000375" cy="2762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rgbClr val="FFFFFF"/>
                </a:solidFill>
                <a:latin typeface="Urbanist"/>
                <a:ea typeface="Urbanist"/>
                <a:cs typeface="Urbanist"/>
                <a:sym typeface="Urbanist"/>
              </a:rPr>
              <a:t>Kvalita od 1998</a:t>
            </a:r>
            <a:endParaRPr/>
          </a:p>
        </p:txBody>
      </p:sp>
      <p:sp>
        <p:nvSpPr>
          <p:cNvPr id="153" name="Google Shape;153;p18"/>
          <p:cNvSpPr txBox="1"/>
          <p:nvPr/>
        </p:nvSpPr>
        <p:spPr>
          <a:xfrm>
            <a:off x="904875" y="4102000"/>
            <a:ext cx="2857500" cy="90011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9968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575" u="none" cap="none" strike="noStrike">
                <a:solidFill>
                  <a:srgbClr val="CBD5E1"/>
                </a:solidFill>
                <a:latin typeface="Urbanist"/>
                <a:ea typeface="Urbanist"/>
                <a:cs typeface="Urbanist"/>
                <a:sym typeface="Urbanist"/>
              </a:rPr>
              <a:t>Jsme stabilní česká firma s tisíci realizacemi a dlouholetými zkušenostmi v oboru.</a:t>
            </a:r>
            <a:endParaRPr/>
          </a:p>
        </p:txBody>
      </p:sp>
      <p:sp>
        <p:nvSpPr>
          <p:cNvPr id="154" name="Google Shape;154;p18"/>
          <p:cNvSpPr txBox="1"/>
          <p:nvPr/>
        </p:nvSpPr>
        <p:spPr>
          <a:xfrm>
            <a:off x="4667250" y="3625750"/>
            <a:ext cx="3000375" cy="2762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rgbClr val="FFFFFF"/>
                </a:solidFill>
                <a:latin typeface="Urbanist"/>
                <a:ea typeface="Urbanist"/>
                <a:cs typeface="Urbanist"/>
                <a:sym typeface="Urbanist"/>
              </a:rPr>
              <a:t>Vlastní týmy</a:t>
            </a:r>
            <a:endParaRPr/>
          </a:p>
        </p:txBody>
      </p:sp>
      <p:sp>
        <p:nvSpPr>
          <p:cNvPr id="155" name="Google Shape;155;p18"/>
          <p:cNvSpPr txBox="1"/>
          <p:nvPr/>
        </p:nvSpPr>
        <p:spPr>
          <a:xfrm>
            <a:off x="4667250" y="4102000"/>
            <a:ext cx="2857500" cy="90011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9968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575" u="none" cap="none" strike="noStrike">
                <a:solidFill>
                  <a:srgbClr val="CBD5E1"/>
                </a:solidFill>
                <a:latin typeface="Urbanist"/>
                <a:ea typeface="Urbanist"/>
                <a:cs typeface="Urbanist"/>
                <a:sym typeface="Urbanist"/>
              </a:rPr>
              <a:t>Montáže provádějí naši kmenoví zaměstnanci, nikoliv externí subdodavatelé.</a:t>
            </a:r>
            <a:endParaRPr/>
          </a:p>
        </p:txBody>
      </p:sp>
      <p:sp>
        <p:nvSpPr>
          <p:cNvPr id="156" name="Google Shape;156;p18"/>
          <p:cNvSpPr txBox="1"/>
          <p:nvPr/>
        </p:nvSpPr>
        <p:spPr>
          <a:xfrm>
            <a:off x="8429625" y="3625750"/>
            <a:ext cx="3000375" cy="2762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rgbClr val="FFFFFF"/>
                </a:solidFill>
                <a:latin typeface="Urbanist"/>
                <a:ea typeface="Urbanist"/>
                <a:cs typeface="Urbanist"/>
                <a:sym typeface="Urbanist"/>
              </a:rPr>
              <a:t>Záruka a servis</a:t>
            </a:r>
            <a:endParaRPr/>
          </a:p>
        </p:txBody>
      </p:sp>
      <p:sp>
        <p:nvSpPr>
          <p:cNvPr id="157" name="Google Shape;157;p18"/>
          <p:cNvSpPr txBox="1"/>
          <p:nvPr/>
        </p:nvSpPr>
        <p:spPr>
          <a:xfrm>
            <a:off x="8429625" y="4102000"/>
            <a:ext cx="2857500" cy="90011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9968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575" u="none" cap="none" strike="noStrike">
                <a:solidFill>
                  <a:srgbClr val="CBD5E1"/>
                </a:solidFill>
                <a:latin typeface="Urbanist"/>
                <a:ea typeface="Urbanist"/>
                <a:cs typeface="Urbanist"/>
                <a:sym typeface="Urbanist"/>
              </a:rPr>
              <a:t>Poskytujeme prodlouženou záruku a garantujeme dostupnost náhradních dílů.</a:t>
            </a:r>
            <a:endParaRPr/>
          </a:p>
        </p:txBody>
      </p:sp>
      <p:pic>
        <p:nvPicPr>
          <p:cNvPr descr="image.png" id="158" name="Google Shape;158;p18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904875" y="3006625"/>
            <a:ext cx="285750" cy="3810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159" name="Google Shape;159;p18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4667250" y="3006625"/>
            <a:ext cx="476250" cy="381000"/>
          </a:xfrm>
          <a:prstGeom prst="rect">
            <a:avLst/>
          </a:prstGeom>
          <a:noFill/>
          <a:ln>
            <a:noFill/>
          </a:ln>
        </p:spPr>
      </p:pic>
      <p:sp>
        <p:nvSpPr>
          <p:cNvPr id="160" name="Google Shape;160;p18"/>
          <p:cNvSpPr txBox="1"/>
          <p:nvPr/>
        </p:nvSpPr>
        <p:spPr>
          <a:xfrm>
            <a:off x="762000" y="950862"/>
            <a:ext cx="11401425" cy="5524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600" u="none" cap="none" strike="noStrike">
                <a:solidFill>
                  <a:srgbClr val="FFFFFF"/>
                </a:solidFill>
                <a:latin typeface="Urbanist"/>
                <a:ea typeface="Urbanist"/>
                <a:cs typeface="Urbanist"/>
                <a:sym typeface="Urbanist"/>
              </a:rPr>
              <a:t>PROČ DŮVĚŘOVAT VITOXU?</a:t>
            </a:r>
            <a:endParaRPr/>
          </a:p>
        </p:txBody>
      </p:sp>
      <p:sp>
        <p:nvSpPr>
          <p:cNvPr id="161" name="Google Shape;161;p18"/>
          <p:cNvSpPr/>
          <p:nvPr/>
        </p:nvSpPr>
        <p:spPr>
          <a:xfrm>
            <a:off x="571500" y="950862"/>
            <a:ext cx="57150" cy="552450"/>
          </a:xfrm>
          <a:prstGeom prst="rect">
            <a:avLst/>
          </a:prstGeom>
          <a:solidFill>
            <a:srgbClr val="FBBF2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2" name="Google Shape;162;p18"/>
          <p:cNvSpPr txBox="1"/>
          <p:nvPr/>
        </p:nvSpPr>
        <p:spPr>
          <a:xfrm>
            <a:off x="10239375" y="6543675"/>
            <a:ext cx="1381125" cy="1714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125" u="none" cap="none" strike="noStrike">
                <a:solidFill>
                  <a:srgbClr val="FBBF24"/>
                </a:solidFill>
                <a:latin typeface="Urbanist"/>
                <a:ea typeface="Urbanist"/>
                <a:cs typeface="Urbanist"/>
                <a:sym typeface="Urbanist"/>
              </a:rPr>
              <a:t>WWW.VITOX.CZ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0000"/>
        </a:solidFill>
      </p:bgPr>
    </p:bg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image.png" id="167" name="Google Shape;167;p1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68" name="Google Shape;168;p19"/>
          <p:cNvSpPr txBox="1"/>
          <p:nvPr/>
        </p:nvSpPr>
        <p:spPr>
          <a:xfrm>
            <a:off x="571500" y="3170932"/>
            <a:ext cx="5238750" cy="14287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1250" u="none" cap="none" strike="noStrike">
                <a:solidFill>
                  <a:srgbClr val="FBBF24"/>
                </a:solidFill>
                <a:latin typeface="Urbanist"/>
                <a:ea typeface="Urbanist"/>
                <a:cs typeface="Urbanist"/>
                <a:sym typeface="Urbanist"/>
              </a:rPr>
              <a:t>20%</a:t>
            </a:r>
            <a:endParaRPr/>
          </a:p>
        </p:txBody>
      </p:sp>
      <p:sp>
        <p:nvSpPr>
          <p:cNvPr id="169" name="Google Shape;169;p19"/>
          <p:cNvSpPr txBox="1"/>
          <p:nvPr/>
        </p:nvSpPr>
        <p:spPr>
          <a:xfrm>
            <a:off x="571500" y="4694932"/>
            <a:ext cx="5238750" cy="3524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250" u="none" cap="none" strike="noStrike">
                <a:solidFill>
                  <a:srgbClr val="FFFFFF"/>
                </a:solidFill>
                <a:latin typeface="Urbanist"/>
                <a:ea typeface="Urbanist"/>
                <a:cs typeface="Urbanist"/>
                <a:sym typeface="Urbanist"/>
              </a:rPr>
              <a:t>Úspora nákladů na vytápění</a:t>
            </a:r>
            <a:endParaRPr/>
          </a:p>
        </p:txBody>
      </p:sp>
      <p:sp>
        <p:nvSpPr>
          <p:cNvPr id="170" name="Google Shape;170;p19"/>
          <p:cNvSpPr txBox="1"/>
          <p:nvPr/>
        </p:nvSpPr>
        <p:spPr>
          <a:xfrm>
            <a:off x="6381750" y="3030438"/>
            <a:ext cx="5500687" cy="3619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400" u="none" cap="none" strike="noStrike">
                <a:solidFill>
                  <a:srgbClr val="FFFFFF"/>
                </a:solidFill>
                <a:latin typeface="Urbanist"/>
                <a:ea typeface="Urbanist"/>
                <a:cs typeface="Urbanist"/>
                <a:sym typeface="Urbanist"/>
              </a:rPr>
              <a:t>Zateplení bez kompromisů</a:t>
            </a:r>
            <a:endParaRPr/>
          </a:p>
        </p:txBody>
      </p:sp>
      <p:sp>
        <p:nvSpPr>
          <p:cNvPr id="171" name="Google Shape;171;p19"/>
          <p:cNvSpPr txBox="1"/>
          <p:nvPr/>
        </p:nvSpPr>
        <p:spPr>
          <a:xfrm>
            <a:off x="6381750" y="3592413"/>
            <a:ext cx="5238750" cy="90011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9968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575" u="none" cap="none" strike="noStrike">
                <a:solidFill>
                  <a:srgbClr val="CBD5E1"/>
                </a:solidFill>
                <a:latin typeface="Urbanist"/>
                <a:ea typeface="Urbanist"/>
                <a:cs typeface="Urbanist"/>
                <a:sym typeface="Urbanist"/>
              </a:rPr>
              <a:t>Zasklením balkonu vytvoříte další izolační vrstvu, která udržuje teplo ve vašem bytě během zimy a v létě brání přehřívání interiéru.</a:t>
            </a:r>
            <a:endParaRPr/>
          </a:p>
        </p:txBody>
      </p:sp>
      <p:sp>
        <p:nvSpPr>
          <p:cNvPr id="172" name="Google Shape;172;p19"/>
          <p:cNvSpPr txBox="1"/>
          <p:nvPr/>
        </p:nvSpPr>
        <p:spPr>
          <a:xfrm>
            <a:off x="6381750" y="4692550"/>
            <a:ext cx="5238750" cy="6000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9968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575" u="none" cap="none" strike="noStrike">
                <a:solidFill>
                  <a:srgbClr val="CBD5E1"/>
                </a:solidFill>
                <a:latin typeface="Urbanist"/>
                <a:ea typeface="Urbanist"/>
                <a:cs typeface="Urbanist"/>
                <a:sym typeface="Urbanist"/>
              </a:rPr>
              <a:t>Je to investice, která se vám každý rok vrací v nižších účtech za energie.</a:t>
            </a:r>
            <a:endParaRPr/>
          </a:p>
        </p:txBody>
      </p:sp>
      <p:sp>
        <p:nvSpPr>
          <p:cNvPr id="173" name="Google Shape;173;p19"/>
          <p:cNvSpPr txBox="1"/>
          <p:nvPr/>
        </p:nvSpPr>
        <p:spPr>
          <a:xfrm>
            <a:off x="762000" y="950862"/>
            <a:ext cx="11401425" cy="5524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600" u="none" cap="none" strike="noStrike">
                <a:solidFill>
                  <a:srgbClr val="FFFFFF"/>
                </a:solidFill>
                <a:latin typeface="Urbanist"/>
                <a:ea typeface="Urbanist"/>
                <a:cs typeface="Urbanist"/>
                <a:sym typeface="Urbanist"/>
              </a:rPr>
              <a:t>ÚSPORA ENERGIÍ</a:t>
            </a:r>
            <a:endParaRPr/>
          </a:p>
        </p:txBody>
      </p:sp>
      <p:sp>
        <p:nvSpPr>
          <p:cNvPr id="174" name="Google Shape;174;p19"/>
          <p:cNvSpPr/>
          <p:nvPr/>
        </p:nvSpPr>
        <p:spPr>
          <a:xfrm>
            <a:off x="571500" y="950862"/>
            <a:ext cx="57150" cy="552450"/>
          </a:xfrm>
          <a:prstGeom prst="rect">
            <a:avLst/>
          </a:prstGeom>
          <a:solidFill>
            <a:srgbClr val="FBBF2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5" name="Google Shape;175;p19"/>
          <p:cNvSpPr txBox="1"/>
          <p:nvPr/>
        </p:nvSpPr>
        <p:spPr>
          <a:xfrm>
            <a:off x="10239375" y="6543675"/>
            <a:ext cx="1381125" cy="1714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125" u="none" cap="none" strike="noStrike">
                <a:solidFill>
                  <a:srgbClr val="FBBF24"/>
                </a:solidFill>
                <a:latin typeface="Urbanist"/>
                <a:ea typeface="Urbanist"/>
                <a:cs typeface="Urbanist"/>
                <a:sym typeface="Urbanist"/>
              </a:rPr>
              <a:t>WWW.VITOX.CZ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0000"/>
        </a:solidFill>
      </p:bgPr>
    </p:bg>
    <p:spTree>
      <p:nvGrpSpPr>
        <p:cNvPr id="179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image.png" id="180" name="Google Shape;180;p2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181" name="Google Shape;181;p20"/>
          <p:cNvGraphicFramePr/>
          <p:nvPr/>
        </p:nvGraphicFramePr>
        <p:xfrm>
          <a:off x="571500" y="2637532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{8D1515D5-5837-4663-AAC6-FA70DD63AA00}</a:tableStyleId>
              </a:tblPr>
              <a:tblGrid>
                <a:gridCol w="3062150"/>
                <a:gridCol w="4011225"/>
                <a:gridCol w="3975650"/>
              </a:tblGrid>
              <a:tr h="5886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650" u="none" cap="none" strike="noStrike">
                          <a:solidFill>
                            <a:srgbClr val="FBBF24"/>
                          </a:solidFill>
                          <a:latin typeface="Urbanist"/>
                          <a:ea typeface="Urbanist"/>
                          <a:cs typeface="Urbanist"/>
                          <a:sym typeface="Urbanist"/>
                        </a:rPr>
                        <a:t>Parametr</a:t>
                      </a:r>
                      <a:endParaRPr/>
                    </a:p>
                  </a:txBody>
                  <a:tcPr marT="25400" marB="25400" marR="63500" marL="6350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650" u="none" cap="none" strike="noStrike">
                          <a:solidFill>
                            <a:srgbClr val="FBBF24"/>
                          </a:solidFill>
                          <a:latin typeface="Urbanist"/>
                          <a:ea typeface="Urbanist"/>
                          <a:cs typeface="Urbanist"/>
                          <a:sym typeface="Urbanist"/>
                        </a:rPr>
                        <a:t>Bezrámový (Vitox)</a:t>
                      </a:r>
                      <a:endParaRPr/>
                    </a:p>
                  </a:txBody>
                  <a:tcPr marT="25400" marB="25400" marR="63500" marL="6350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-US" sz="1650" u="none" cap="none" strike="noStrike">
                          <a:solidFill>
                            <a:srgbClr val="FBBF24"/>
                          </a:solidFill>
                          <a:latin typeface="Urbanist"/>
                          <a:ea typeface="Urbanist"/>
                          <a:cs typeface="Urbanist"/>
                          <a:sym typeface="Urbanist"/>
                        </a:rPr>
                        <a:t>Rámový (Expodul)</a:t>
                      </a:r>
                      <a:endParaRPr/>
                    </a:p>
                  </a:txBody>
                  <a:tcPr marT="25400" marB="25400" marR="63500" marL="6350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5886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US" sz="1200" u="none" cap="none" strike="noStrike">
                          <a:solidFill>
                            <a:srgbClr val="E2E8F0"/>
                          </a:solidFill>
                          <a:latin typeface="Urbanist"/>
                          <a:ea typeface="Urbanist"/>
                          <a:cs typeface="Urbanist"/>
                          <a:sym typeface="Urbanist"/>
                        </a:rPr>
                        <a:t>Vizuální dojem</a:t>
                      </a:r>
                      <a:endParaRPr/>
                    </a:p>
                  </a:txBody>
                  <a:tcPr marT="25400" marB="25400" marR="63500" marL="6350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US" sz="1200" u="none" cap="none" strike="noStrike">
                          <a:solidFill>
                            <a:srgbClr val="E2E8F0"/>
                          </a:solidFill>
                          <a:latin typeface="Urbanist"/>
                          <a:ea typeface="Urbanist"/>
                          <a:cs typeface="Urbanist"/>
                          <a:sym typeface="Urbanist"/>
                        </a:rPr>
                        <a:t>Maximální elegance</a:t>
                      </a:r>
                      <a:endParaRPr/>
                    </a:p>
                  </a:txBody>
                  <a:tcPr marT="25400" marB="25400" marR="63500" marL="6350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US" sz="1200" u="none" cap="none" strike="noStrike">
                          <a:solidFill>
                            <a:srgbClr val="E2E8F0"/>
                          </a:solidFill>
                          <a:latin typeface="Urbanist"/>
                          <a:ea typeface="Urbanist"/>
                          <a:cs typeface="Urbanist"/>
                          <a:sym typeface="Urbanist"/>
                        </a:rPr>
                        <a:t>Robustní konstrukce</a:t>
                      </a:r>
                      <a:endParaRPr/>
                    </a:p>
                  </a:txBody>
                  <a:tcPr marT="25400" marB="25400" marR="63500" marL="6350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5886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US" sz="1200" u="none" cap="none" strike="noStrike">
                          <a:solidFill>
                            <a:srgbClr val="E2E8F0"/>
                          </a:solidFill>
                          <a:latin typeface="Urbanist"/>
                          <a:ea typeface="Urbanist"/>
                          <a:cs typeface="Urbanist"/>
                          <a:sym typeface="Urbanist"/>
                        </a:rPr>
                        <a:t>Izolační schopnost</a:t>
                      </a:r>
                      <a:endParaRPr/>
                    </a:p>
                  </a:txBody>
                  <a:tcPr marT="25400" marB="25400" marR="63500" marL="6350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US" sz="1200" u="none" cap="none" strike="noStrike">
                          <a:solidFill>
                            <a:srgbClr val="E2E8F0"/>
                          </a:solidFill>
                          <a:latin typeface="Urbanist"/>
                          <a:ea typeface="Urbanist"/>
                          <a:cs typeface="Urbanist"/>
                          <a:sym typeface="Urbanist"/>
                        </a:rPr>
                        <a:t>Střední (ventilace)</a:t>
                      </a:r>
                      <a:endParaRPr/>
                    </a:p>
                  </a:txBody>
                  <a:tcPr marT="25400" marB="25400" marR="63500" marL="6350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US" sz="1200" u="none" cap="none" strike="noStrike">
                          <a:solidFill>
                            <a:srgbClr val="E2E8F0"/>
                          </a:solidFill>
                          <a:latin typeface="Urbanist"/>
                          <a:ea typeface="Urbanist"/>
                          <a:cs typeface="Urbanist"/>
                          <a:sym typeface="Urbanist"/>
                        </a:rPr>
                        <a:t>Vysoká (těsnění)</a:t>
                      </a:r>
                      <a:endParaRPr/>
                    </a:p>
                  </a:txBody>
                  <a:tcPr marT="25400" marB="25400" marR="63500" marL="6350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5886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US" sz="1200" u="none" cap="none" strike="noStrike">
                          <a:solidFill>
                            <a:srgbClr val="E2E8F0"/>
                          </a:solidFill>
                          <a:latin typeface="Urbanist"/>
                          <a:ea typeface="Urbanist"/>
                          <a:cs typeface="Urbanist"/>
                          <a:sym typeface="Urbanist"/>
                        </a:rPr>
                        <a:t>Otevírání</a:t>
                      </a:r>
                      <a:endParaRPr/>
                    </a:p>
                  </a:txBody>
                  <a:tcPr marT="25400" marB="25400" marR="63500" marL="6350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US" sz="1200" u="none" cap="none" strike="noStrike">
                          <a:solidFill>
                            <a:srgbClr val="E2E8F0"/>
                          </a:solidFill>
                          <a:latin typeface="Urbanist"/>
                          <a:ea typeface="Urbanist"/>
                          <a:cs typeface="Urbanist"/>
                          <a:sym typeface="Urbanist"/>
                        </a:rPr>
                        <a:t>Otočné / Skládací</a:t>
                      </a:r>
                      <a:endParaRPr/>
                    </a:p>
                  </a:txBody>
                  <a:tcPr marT="25400" marB="25400" marR="63500" marL="6350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US" sz="1200" u="none" cap="none" strike="noStrike">
                          <a:solidFill>
                            <a:srgbClr val="E2E8F0"/>
                          </a:solidFill>
                          <a:latin typeface="Urbanist"/>
                          <a:ea typeface="Urbanist"/>
                          <a:cs typeface="Urbanist"/>
                          <a:sym typeface="Urbanist"/>
                        </a:rPr>
                        <a:t>Posuvné</a:t>
                      </a:r>
                      <a:endParaRPr/>
                    </a:p>
                  </a:txBody>
                  <a:tcPr marT="25400" marB="25400" marR="63500" marL="6350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5886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US" sz="1200" u="none" cap="none" strike="noStrike">
                          <a:solidFill>
                            <a:srgbClr val="E2E8F0"/>
                          </a:solidFill>
                          <a:latin typeface="Urbanist"/>
                          <a:ea typeface="Urbanist"/>
                          <a:cs typeface="Urbanist"/>
                          <a:sym typeface="Urbanist"/>
                        </a:rPr>
                        <a:t>Maximální výška</a:t>
                      </a:r>
                      <a:endParaRPr/>
                    </a:p>
                  </a:txBody>
                  <a:tcPr marT="25400" marB="25400" marR="63500" marL="6350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US" sz="1200" u="none" cap="none" strike="noStrike">
                          <a:solidFill>
                            <a:srgbClr val="E2E8F0"/>
                          </a:solidFill>
                          <a:latin typeface="Urbanist"/>
                          <a:ea typeface="Urbanist"/>
                          <a:cs typeface="Urbanist"/>
                          <a:sym typeface="Urbanist"/>
                        </a:rPr>
                        <a:t>do 2,0 m</a:t>
                      </a:r>
                      <a:endParaRPr/>
                    </a:p>
                  </a:txBody>
                  <a:tcPr marT="25400" marB="25400" marR="63500" marL="6350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US" sz="1200" u="none" cap="none" strike="noStrike">
                          <a:solidFill>
                            <a:srgbClr val="E2E8F0"/>
                          </a:solidFill>
                          <a:latin typeface="Urbanist"/>
                          <a:ea typeface="Urbanist"/>
                          <a:cs typeface="Urbanist"/>
                          <a:sym typeface="Urbanist"/>
                        </a:rPr>
                        <a:t>do 2,4 m</a:t>
                      </a:r>
                      <a:endParaRPr/>
                    </a:p>
                  </a:txBody>
                  <a:tcPr marT="25400" marB="25400" marR="63500" marL="6350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182" name="Google Shape;182;p20"/>
          <p:cNvSpPr/>
          <p:nvPr/>
        </p:nvSpPr>
        <p:spPr>
          <a:xfrm>
            <a:off x="571500" y="3266182"/>
            <a:ext cx="3062138" cy="19050"/>
          </a:xfrm>
          <a:prstGeom prst="rect">
            <a:avLst/>
          </a:prstGeom>
          <a:solidFill>
            <a:srgbClr val="FBBF2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3" name="Google Shape;183;p20"/>
          <p:cNvSpPr/>
          <p:nvPr/>
        </p:nvSpPr>
        <p:spPr>
          <a:xfrm>
            <a:off x="3633638" y="3266182"/>
            <a:ext cx="4011215" cy="19050"/>
          </a:xfrm>
          <a:prstGeom prst="rect">
            <a:avLst/>
          </a:prstGeom>
          <a:solidFill>
            <a:srgbClr val="FBBF2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4" name="Google Shape;184;p20"/>
          <p:cNvSpPr/>
          <p:nvPr/>
        </p:nvSpPr>
        <p:spPr>
          <a:xfrm>
            <a:off x="7644854" y="3266182"/>
            <a:ext cx="3975645" cy="19050"/>
          </a:xfrm>
          <a:prstGeom prst="rect">
            <a:avLst/>
          </a:prstGeom>
          <a:solidFill>
            <a:srgbClr val="FBBF2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5" name="Google Shape;185;p20"/>
          <p:cNvSpPr/>
          <p:nvPr/>
        </p:nvSpPr>
        <p:spPr>
          <a:xfrm>
            <a:off x="571500" y="3851969"/>
            <a:ext cx="3062138" cy="9525"/>
          </a:xfrm>
          <a:prstGeom prst="rect">
            <a:avLst/>
          </a:prstGeom>
          <a:solidFill>
            <a:srgbClr val="1E293B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6" name="Google Shape;186;p20"/>
          <p:cNvSpPr/>
          <p:nvPr/>
        </p:nvSpPr>
        <p:spPr>
          <a:xfrm>
            <a:off x="3633638" y="3851969"/>
            <a:ext cx="4011215" cy="9525"/>
          </a:xfrm>
          <a:prstGeom prst="rect">
            <a:avLst/>
          </a:prstGeom>
          <a:solidFill>
            <a:srgbClr val="1E293B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7" name="Google Shape;187;p20"/>
          <p:cNvSpPr/>
          <p:nvPr/>
        </p:nvSpPr>
        <p:spPr>
          <a:xfrm>
            <a:off x="7644854" y="3851969"/>
            <a:ext cx="3975645" cy="9525"/>
          </a:xfrm>
          <a:prstGeom prst="rect">
            <a:avLst/>
          </a:prstGeom>
          <a:solidFill>
            <a:srgbClr val="1E293B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8" name="Google Shape;188;p20"/>
          <p:cNvSpPr/>
          <p:nvPr/>
        </p:nvSpPr>
        <p:spPr>
          <a:xfrm>
            <a:off x="571500" y="4423469"/>
            <a:ext cx="3062138" cy="9525"/>
          </a:xfrm>
          <a:prstGeom prst="rect">
            <a:avLst/>
          </a:prstGeom>
          <a:solidFill>
            <a:srgbClr val="1E293B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9" name="Google Shape;189;p20"/>
          <p:cNvSpPr/>
          <p:nvPr/>
        </p:nvSpPr>
        <p:spPr>
          <a:xfrm>
            <a:off x="3633638" y="4423469"/>
            <a:ext cx="4011215" cy="9525"/>
          </a:xfrm>
          <a:prstGeom prst="rect">
            <a:avLst/>
          </a:prstGeom>
          <a:solidFill>
            <a:srgbClr val="1E293B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0" name="Google Shape;190;p20"/>
          <p:cNvSpPr/>
          <p:nvPr/>
        </p:nvSpPr>
        <p:spPr>
          <a:xfrm>
            <a:off x="7644854" y="4423469"/>
            <a:ext cx="3975645" cy="9525"/>
          </a:xfrm>
          <a:prstGeom prst="rect">
            <a:avLst/>
          </a:prstGeom>
          <a:solidFill>
            <a:srgbClr val="1E293B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1" name="Google Shape;191;p20"/>
          <p:cNvSpPr/>
          <p:nvPr/>
        </p:nvSpPr>
        <p:spPr>
          <a:xfrm>
            <a:off x="571500" y="4994969"/>
            <a:ext cx="3062138" cy="9525"/>
          </a:xfrm>
          <a:prstGeom prst="rect">
            <a:avLst/>
          </a:prstGeom>
          <a:solidFill>
            <a:srgbClr val="1E293B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2" name="Google Shape;192;p20"/>
          <p:cNvSpPr/>
          <p:nvPr/>
        </p:nvSpPr>
        <p:spPr>
          <a:xfrm>
            <a:off x="3633638" y="4994969"/>
            <a:ext cx="4011215" cy="9525"/>
          </a:xfrm>
          <a:prstGeom prst="rect">
            <a:avLst/>
          </a:prstGeom>
          <a:solidFill>
            <a:srgbClr val="1E293B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3" name="Google Shape;193;p20"/>
          <p:cNvSpPr/>
          <p:nvPr/>
        </p:nvSpPr>
        <p:spPr>
          <a:xfrm>
            <a:off x="7644854" y="4994969"/>
            <a:ext cx="3975645" cy="9525"/>
          </a:xfrm>
          <a:prstGeom prst="rect">
            <a:avLst/>
          </a:prstGeom>
          <a:solidFill>
            <a:srgbClr val="1E293B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4" name="Google Shape;194;p20"/>
          <p:cNvSpPr/>
          <p:nvPr/>
        </p:nvSpPr>
        <p:spPr>
          <a:xfrm>
            <a:off x="571500" y="5566469"/>
            <a:ext cx="3062138" cy="9525"/>
          </a:xfrm>
          <a:prstGeom prst="rect">
            <a:avLst/>
          </a:prstGeom>
          <a:solidFill>
            <a:srgbClr val="1E293B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5" name="Google Shape;195;p20"/>
          <p:cNvSpPr/>
          <p:nvPr/>
        </p:nvSpPr>
        <p:spPr>
          <a:xfrm>
            <a:off x="3633638" y="5566469"/>
            <a:ext cx="4011215" cy="9525"/>
          </a:xfrm>
          <a:prstGeom prst="rect">
            <a:avLst/>
          </a:prstGeom>
          <a:solidFill>
            <a:srgbClr val="1E293B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6" name="Google Shape;196;p20"/>
          <p:cNvSpPr/>
          <p:nvPr/>
        </p:nvSpPr>
        <p:spPr>
          <a:xfrm>
            <a:off x="7644854" y="5566469"/>
            <a:ext cx="3975645" cy="9525"/>
          </a:xfrm>
          <a:prstGeom prst="rect">
            <a:avLst/>
          </a:prstGeom>
          <a:solidFill>
            <a:srgbClr val="1E293B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7" name="Google Shape;197;p20"/>
          <p:cNvSpPr txBox="1"/>
          <p:nvPr/>
        </p:nvSpPr>
        <p:spPr>
          <a:xfrm>
            <a:off x="762000" y="950862"/>
            <a:ext cx="11401425" cy="5524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600" u="none" cap="none" strike="noStrike">
                <a:solidFill>
                  <a:srgbClr val="FFFFFF"/>
                </a:solidFill>
                <a:latin typeface="Urbanist"/>
                <a:ea typeface="Urbanist"/>
                <a:cs typeface="Urbanist"/>
                <a:sym typeface="Urbanist"/>
              </a:rPr>
              <a:t>SROVNÁNÍ SYSTÉMŮ</a:t>
            </a:r>
            <a:endParaRPr/>
          </a:p>
        </p:txBody>
      </p:sp>
      <p:sp>
        <p:nvSpPr>
          <p:cNvPr id="198" name="Google Shape;198;p20"/>
          <p:cNvSpPr/>
          <p:nvPr/>
        </p:nvSpPr>
        <p:spPr>
          <a:xfrm>
            <a:off x="571500" y="950862"/>
            <a:ext cx="57150" cy="552450"/>
          </a:xfrm>
          <a:prstGeom prst="rect">
            <a:avLst/>
          </a:prstGeom>
          <a:solidFill>
            <a:srgbClr val="FBBF2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9" name="Google Shape;199;p20"/>
          <p:cNvSpPr txBox="1"/>
          <p:nvPr/>
        </p:nvSpPr>
        <p:spPr>
          <a:xfrm>
            <a:off x="10239375" y="6543675"/>
            <a:ext cx="1381125" cy="1714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125" u="none" cap="none" strike="noStrike">
                <a:solidFill>
                  <a:srgbClr val="FBBF24"/>
                </a:solidFill>
                <a:latin typeface="Urbanist"/>
                <a:ea typeface="Urbanist"/>
                <a:cs typeface="Urbanist"/>
                <a:sym typeface="Urbanist"/>
              </a:rPr>
              <a:t>WWW.VITOX.CZ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0000"/>
        </a:solidFill>
      </p:bgPr>
    </p:bg>
    <p:spTree>
      <p:nvGrpSpPr>
        <p:cNvPr id="203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image.png" id="204" name="Google Shape;204;p2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05" name="Google Shape;205;p21"/>
          <p:cNvSpPr/>
          <p:nvPr/>
        </p:nvSpPr>
        <p:spPr>
          <a:xfrm>
            <a:off x="571500" y="4109144"/>
            <a:ext cx="11049000" cy="19050"/>
          </a:xfrm>
          <a:prstGeom prst="rect">
            <a:avLst/>
          </a:prstGeom>
          <a:solidFill>
            <a:srgbClr val="33415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6" name="Google Shape;206;p21"/>
          <p:cNvSpPr txBox="1"/>
          <p:nvPr/>
        </p:nvSpPr>
        <p:spPr>
          <a:xfrm>
            <a:off x="507968" y="2673250"/>
            <a:ext cx="2668302" cy="2762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rgbClr val="FBBF24"/>
                </a:solidFill>
                <a:latin typeface="Urbanist"/>
                <a:ea typeface="Urbanist"/>
                <a:cs typeface="Urbanist"/>
                <a:sym typeface="Urbanist"/>
              </a:rPr>
              <a:t>1. Kalkulace</a:t>
            </a:r>
            <a:endParaRPr/>
          </a:p>
        </p:txBody>
      </p:sp>
      <p:sp>
        <p:nvSpPr>
          <p:cNvPr id="207" name="Google Shape;207;p21"/>
          <p:cNvSpPr txBox="1"/>
          <p:nvPr/>
        </p:nvSpPr>
        <p:spPr>
          <a:xfrm>
            <a:off x="571500" y="3149500"/>
            <a:ext cx="2541240" cy="90011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9968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575" u="none" cap="none" strike="noStrike">
                <a:solidFill>
                  <a:srgbClr val="CBD5E1"/>
                </a:solidFill>
                <a:latin typeface="Urbanist"/>
                <a:ea typeface="Urbanist"/>
                <a:cs typeface="Urbanist"/>
                <a:sym typeface="Urbanist"/>
              </a:rPr>
              <a:t>Zašlete nám rozměry a my vám obratem připravíme nabídku.</a:t>
            </a:r>
            <a:endParaRPr/>
          </a:p>
        </p:txBody>
      </p:sp>
      <p:sp>
        <p:nvSpPr>
          <p:cNvPr id="208" name="Google Shape;208;p21"/>
          <p:cNvSpPr txBox="1"/>
          <p:nvPr/>
        </p:nvSpPr>
        <p:spPr>
          <a:xfrm>
            <a:off x="3343888" y="4197250"/>
            <a:ext cx="2668302" cy="2762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rgbClr val="FBBF24"/>
                </a:solidFill>
                <a:latin typeface="Urbanist"/>
                <a:ea typeface="Urbanist"/>
                <a:cs typeface="Urbanist"/>
                <a:sym typeface="Urbanist"/>
              </a:rPr>
              <a:t>2. Zaměření</a:t>
            </a:r>
            <a:endParaRPr/>
          </a:p>
        </p:txBody>
      </p:sp>
      <p:sp>
        <p:nvSpPr>
          <p:cNvPr id="209" name="Google Shape;209;p21"/>
          <p:cNvSpPr txBox="1"/>
          <p:nvPr/>
        </p:nvSpPr>
        <p:spPr>
          <a:xfrm>
            <a:off x="3407419" y="4673500"/>
            <a:ext cx="2541240" cy="90011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9968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575" u="none" cap="none" strike="noStrike">
                <a:solidFill>
                  <a:srgbClr val="CBD5E1"/>
                </a:solidFill>
                <a:latin typeface="Urbanist"/>
                <a:ea typeface="Urbanist"/>
                <a:cs typeface="Urbanist"/>
                <a:sym typeface="Urbanist"/>
              </a:rPr>
              <a:t>Technik přijede k vám, poradí a přesně zaměří prostor.</a:t>
            </a:r>
            <a:endParaRPr/>
          </a:p>
        </p:txBody>
      </p:sp>
      <p:sp>
        <p:nvSpPr>
          <p:cNvPr id="210" name="Google Shape;210;p21"/>
          <p:cNvSpPr txBox="1"/>
          <p:nvPr/>
        </p:nvSpPr>
        <p:spPr>
          <a:xfrm>
            <a:off x="6179808" y="2823269"/>
            <a:ext cx="2668302" cy="2762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rgbClr val="FBBF24"/>
                </a:solidFill>
                <a:latin typeface="Urbanist"/>
                <a:ea typeface="Urbanist"/>
                <a:cs typeface="Urbanist"/>
                <a:sym typeface="Urbanist"/>
              </a:rPr>
              <a:t>3. Výroba</a:t>
            </a:r>
            <a:endParaRPr/>
          </a:p>
        </p:txBody>
      </p:sp>
      <p:sp>
        <p:nvSpPr>
          <p:cNvPr id="211" name="Google Shape;211;p21"/>
          <p:cNvSpPr txBox="1"/>
          <p:nvPr/>
        </p:nvSpPr>
        <p:spPr>
          <a:xfrm>
            <a:off x="6243339" y="3299519"/>
            <a:ext cx="2541240" cy="6000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9968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575" u="none" cap="none" strike="noStrike">
                <a:solidFill>
                  <a:srgbClr val="CBD5E1"/>
                </a:solidFill>
                <a:latin typeface="Urbanist"/>
                <a:ea typeface="Urbanist"/>
                <a:cs typeface="Urbanist"/>
                <a:sym typeface="Urbanist"/>
              </a:rPr>
              <a:t>Systém vyrobíme na míru v naší dílně v Pardubicích.</a:t>
            </a:r>
            <a:endParaRPr/>
          </a:p>
        </p:txBody>
      </p:sp>
      <p:sp>
        <p:nvSpPr>
          <p:cNvPr id="212" name="Google Shape;212;p21"/>
          <p:cNvSpPr txBox="1"/>
          <p:nvPr/>
        </p:nvSpPr>
        <p:spPr>
          <a:xfrm>
            <a:off x="9015728" y="4197250"/>
            <a:ext cx="2668302" cy="2762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rgbClr val="FBBF24"/>
                </a:solidFill>
                <a:latin typeface="Urbanist"/>
                <a:ea typeface="Urbanist"/>
                <a:cs typeface="Urbanist"/>
                <a:sym typeface="Urbanist"/>
              </a:rPr>
              <a:t>4. Montáž</a:t>
            </a:r>
            <a:endParaRPr/>
          </a:p>
        </p:txBody>
      </p:sp>
      <p:sp>
        <p:nvSpPr>
          <p:cNvPr id="213" name="Google Shape;213;p21"/>
          <p:cNvSpPr txBox="1"/>
          <p:nvPr/>
        </p:nvSpPr>
        <p:spPr>
          <a:xfrm>
            <a:off x="9079259" y="4673500"/>
            <a:ext cx="2541240" cy="90011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9968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575" u="none" cap="none" strike="noStrike">
                <a:solidFill>
                  <a:srgbClr val="CBD5E1"/>
                </a:solidFill>
                <a:latin typeface="Urbanist"/>
                <a:ea typeface="Urbanist"/>
                <a:cs typeface="Urbanist"/>
                <a:sym typeface="Urbanist"/>
              </a:rPr>
              <a:t>Rychlá instalace za pár hodin a můžete začít relaxovat.</a:t>
            </a:r>
            <a:endParaRPr/>
          </a:p>
        </p:txBody>
      </p:sp>
      <p:sp>
        <p:nvSpPr>
          <p:cNvPr id="214" name="Google Shape;214;p21"/>
          <p:cNvSpPr/>
          <p:nvPr/>
        </p:nvSpPr>
        <p:spPr>
          <a:xfrm>
            <a:off x="1765920" y="4032944"/>
            <a:ext cx="152400" cy="152400"/>
          </a:xfrm>
          <a:prstGeom prst="roundRect">
            <a:avLst>
              <a:gd fmla="val 50000" name="adj"/>
            </a:avLst>
          </a:prstGeom>
          <a:solidFill>
            <a:srgbClr val="FBBF2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5" name="Google Shape;215;p21"/>
          <p:cNvSpPr/>
          <p:nvPr/>
        </p:nvSpPr>
        <p:spPr>
          <a:xfrm>
            <a:off x="4601840" y="4032944"/>
            <a:ext cx="152400" cy="152400"/>
          </a:xfrm>
          <a:prstGeom prst="roundRect">
            <a:avLst>
              <a:gd fmla="val 50000" name="adj"/>
            </a:avLst>
          </a:prstGeom>
          <a:solidFill>
            <a:srgbClr val="FBBF2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6" name="Google Shape;216;p21"/>
          <p:cNvSpPr/>
          <p:nvPr/>
        </p:nvSpPr>
        <p:spPr>
          <a:xfrm>
            <a:off x="7437759" y="4032944"/>
            <a:ext cx="152400" cy="152400"/>
          </a:xfrm>
          <a:prstGeom prst="roundRect">
            <a:avLst>
              <a:gd fmla="val 50000" name="adj"/>
            </a:avLst>
          </a:prstGeom>
          <a:solidFill>
            <a:srgbClr val="FBBF2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7" name="Google Shape;217;p21"/>
          <p:cNvSpPr/>
          <p:nvPr/>
        </p:nvSpPr>
        <p:spPr>
          <a:xfrm>
            <a:off x="10273679" y="4032944"/>
            <a:ext cx="152400" cy="152400"/>
          </a:xfrm>
          <a:prstGeom prst="roundRect">
            <a:avLst>
              <a:gd fmla="val 50000" name="adj"/>
            </a:avLst>
          </a:prstGeom>
          <a:solidFill>
            <a:srgbClr val="FBBF2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8" name="Google Shape;218;p21"/>
          <p:cNvSpPr txBox="1"/>
          <p:nvPr/>
        </p:nvSpPr>
        <p:spPr>
          <a:xfrm>
            <a:off x="762000" y="950862"/>
            <a:ext cx="11401425" cy="5524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600" u="none" cap="none" strike="noStrike">
                <a:solidFill>
                  <a:srgbClr val="FFFFFF"/>
                </a:solidFill>
                <a:latin typeface="Urbanist"/>
                <a:ea typeface="Urbanist"/>
                <a:cs typeface="Urbanist"/>
                <a:sym typeface="Urbanist"/>
              </a:rPr>
              <a:t>CESTA K NOVÉ LODŽII</a:t>
            </a:r>
            <a:endParaRPr/>
          </a:p>
        </p:txBody>
      </p:sp>
      <p:sp>
        <p:nvSpPr>
          <p:cNvPr id="219" name="Google Shape;219;p21"/>
          <p:cNvSpPr/>
          <p:nvPr/>
        </p:nvSpPr>
        <p:spPr>
          <a:xfrm>
            <a:off x="571500" y="950862"/>
            <a:ext cx="57150" cy="552450"/>
          </a:xfrm>
          <a:prstGeom prst="rect">
            <a:avLst/>
          </a:prstGeom>
          <a:solidFill>
            <a:srgbClr val="FBBF2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0" name="Google Shape;220;p21"/>
          <p:cNvSpPr txBox="1"/>
          <p:nvPr/>
        </p:nvSpPr>
        <p:spPr>
          <a:xfrm>
            <a:off x="10239375" y="6543675"/>
            <a:ext cx="1381125" cy="1714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125" u="none" cap="none" strike="noStrike">
                <a:solidFill>
                  <a:srgbClr val="FBBF24"/>
                </a:solidFill>
                <a:latin typeface="Urbanist"/>
                <a:ea typeface="Urbanist"/>
                <a:cs typeface="Urbanist"/>
                <a:sym typeface="Urbanist"/>
              </a:rPr>
              <a:t>WWW.VITOX.CZ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